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5.jpg" ContentType="image/pn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72" r:id="rId3"/>
    <p:sldId id="303" r:id="rId4"/>
    <p:sldId id="273" r:id="rId5"/>
    <p:sldId id="295" r:id="rId6"/>
    <p:sldId id="309" r:id="rId7"/>
    <p:sldId id="274" r:id="rId8"/>
    <p:sldId id="275" r:id="rId9"/>
    <p:sldId id="277" r:id="rId10"/>
    <p:sldId id="284" r:id="rId11"/>
    <p:sldId id="304" r:id="rId12"/>
    <p:sldId id="305" r:id="rId13"/>
    <p:sldId id="306" r:id="rId14"/>
    <p:sldId id="307" r:id="rId15"/>
    <p:sldId id="283" r:id="rId16"/>
    <p:sldId id="296" r:id="rId17"/>
    <p:sldId id="285" r:id="rId18"/>
    <p:sldId id="308" r:id="rId19"/>
    <p:sldId id="266" r:id="rId20"/>
    <p:sldId id="269" r:id="rId21"/>
    <p:sldId id="270" r:id="rId22"/>
    <p:sldId id="286" r:id="rId23"/>
    <p:sldId id="268" r:id="rId24"/>
    <p:sldId id="276" r:id="rId25"/>
    <p:sldId id="278" r:id="rId26"/>
    <p:sldId id="279" r:id="rId27"/>
    <p:sldId id="259" r:id="rId28"/>
    <p:sldId id="260" r:id="rId29"/>
    <p:sldId id="280" r:id="rId30"/>
    <p:sldId id="281" r:id="rId31"/>
    <p:sldId id="261" r:id="rId32"/>
    <p:sldId id="263" r:id="rId33"/>
    <p:sldId id="262" r:id="rId34"/>
    <p:sldId id="264" r:id="rId35"/>
    <p:sldId id="265" r:id="rId36"/>
    <p:sldId id="282" r:id="rId37"/>
    <p:sldId id="287" r:id="rId38"/>
    <p:sldId id="267" r:id="rId39"/>
    <p:sldId id="289" r:id="rId40"/>
    <p:sldId id="290" r:id="rId41"/>
    <p:sldId id="297" r:id="rId42"/>
    <p:sldId id="288" r:id="rId43"/>
    <p:sldId id="291" r:id="rId44"/>
    <p:sldId id="292" r:id="rId45"/>
    <p:sldId id="293" r:id="rId46"/>
    <p:sldId id="302" r:id="rId47"/>
    <p:sldId id="298" r:id="rId48"/>
    <p:sldId id="299" r:id="rId49"/>
    <p:sldId id="300" r:id="rId50"/>
    <p:sldId id="301" r:id="rId51"/>
    <p:sldId id="294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2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079783-7E29-4C67-95C5-65505961AF3A}" type="doc">
      <dgm:prSet loTypeId="urn:microsoft.com/office/officeart/2005/8/layout/list1" loCatId="Inbox" qsTypeId="urn:microsoft.com/office/officeart/2005/8/quickstyle/simple2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A37F0DB2-1623-43C7-A4B8-6794A13B0B21}">
      <dgm:prSet/>
      <dgm:spPr/>
      <dgm:t>
        <a:bodyPr/>
        <a:lstStyle/>
        <a:p>
          <a:r>
            <a:rPr lang="pl-PL"/>
            <a:t>Adenocarcioma</a:t>
          </a:r>
          <a:endParaRPr lang="en-US"/>
        </a:p>
      </dgm:t>
    </dgm:pt>
    <dgm:pt modelId="{6A84A34B-CB7B-43DE-9B4A-7DDC0C4E04B1}" type="parTrans" cxnId="{5BECAF62-1CDA-4AAB-BD94-EE03E1FA8F8F}">
      <dgm:prSet/>
      <dgm:spPr/>
      <dgm:t>
        <a:bodyPr/>
        <a:lstStyle/>
        <a:p>
          <a:endParaRPr lang="en-US"/>
        </a:p>
      </dgm:t>
    </dgm:pt>
    <dgm:pt modelId="{4481FFCE-9B4D-4946-8D5A-FAB1696F26C6}" type="sibTrans" cxnId="{5BECAF62-1CDA-4AAB-BD94-EE03E1FA8F8F}">
      <dgm:prSet/>
      <dgm:spPr/>
      <dgm:t>
        <a:bodyPr/>
        <a:lstStyle/>
        <a:p>
          <a:endParaRPr lang="en-US"/>
        </a:p>
      </dgm:t>
    </dgm:pt>
    <dgm:pt modelId="{4725BBD8-FD82-4869-A4EB-BF1CCA5B5609}">
      <dgm:prSet/>
      <dgm:spPr/>
      <dgm:t>
        <a:bodyPr/>
        <a:lstStyle/>
        <a:p>
          <a:r>
            <a:rPr lang="pl-PL"/>
            <a:t>Squamous cell carcinoma</a:t>
          </a:r>
          <a:endParaRPr lang="en-US"/>
        </a:p>
      </dgm:t>
    </dgm:pt>
    <dgm:pt modelId="{62D69C51-C276-43AE-952E-28403A6FF442}" type="parTrans" cxnId="{736E3BD2-2E74-4E5B-8BB1-411E97D01A4E}">
      <dgm:prSet/>
      <dgm:spPr/>
      <dgm:t>
        <a:bodyPr/>
        <a:lstStyle/>
        <a:p>
          <a:endParaRPr lang="en-US"/>
        </a:p>
      </dgm:t>
    </dgm:pt>
    <dgm:pt modelId="{23888584-2D24-448F-A4C2-5D96800A1CF6}" type="sibTrans" cxnId="{736E3BD2-2E74-4E5B-8BB1-411E97D01A4E}">
      <dgm:prSet/>
      <dgm:spPr/>
      <dgm:t>
        <a:bodyPr/>
        <a:lstStyle/>
        <a:p>
          <a:endParaRPr lang="en-US"/>
        </a:p>
      </dgm:t>
    </dgm:pt>
    <dgm:pt modelId="{973354C1-F218-46C2-826F-9DD9F07624D3}">
      <dgm:prSet/>
      <dgm:spPr/>
      <dgm:t>
        <a:bodyPr/>
        <a:lstStyle/>
        <a:p>
          <a:r>
            <a:rPr lang="pl-PL"/>
            <a:t>Sarcoma</a:t>
          </a:r>
          <a:endParaRPr lang="en-US"/>
        </a:p>
      </dgm:t>
    </dgm:pt>
    <dgm:pt modelId="{64CEE426-314F-47E0-861F-F453A49FDF7E}" type="parTrans" cxnId="{411DF0B3-28C3-4D05-94A1-F84B3F09815A}">
      <dgm:prSet/>
      <dgm:spPr/>
      <dgm:t>
        <a:bodyPr/>
        <a:lstStyle/>
        <a:p>
          <a:endParaRPr lang="en-US"/>
        </a:p>
      </dgm:t>
    </dgm:pt>
    <dgm:pt modelId="{518CD41A-876C-4898-88C3-E5495CE18DFD}" type="sibTrans" cxnId="{411DF0B3-28C3-4D05-94A1-F84B3F09815A}">
      <dgm:prSet/>
      <dgm:spPr/>
      <dgm:t>
        <a:bodyPr/>
        <a:lstStyle/>
        <a:p>
          <a:endParaRPr lang="en-US"/>
        </a:p>
      </dgm:t>
    </dgm:pt>
    <dgm:pt modelId="{4194F276-7432-4F09-BCD2-4EE873357A03}">
      <dgm:prSet/>
      <dgm:spPr/>
      <dgm:t>
        <a:bodyPr/>
        <a:lstStyle/>
        <a:p>
          <a:r>
            <a:rPr lang="pl-PL"/>
            <a:t>Lymphoma and leukemia</a:t>
          </a:r>
          <a:endParaRPr lang="en-US"/>
        </a:p>
      </dgm:t>
    </dgm:pt>
    <dgm:pt modelId="{C363E139-FA2D-4BF1-893C-AFC8CDD13DC8}" type="parTrans" cxnId="{57146BF4-E607-42D2-A3D3-4D1E33773389}">
      <dgm:prSet/>
      <dgm:spPr/>
      <dgm:t>
        <a:bodyPr/>
        <a:lstStyle/>
        <a:p>
          <a:endParaRPr lang="en-US"/>
        </a:p>
      </dgm:t>
    </dgm:pt>
    <dgm:pt modelId="{4FDFF83B-76DD-4E81-A202-429A2AF3CFA5}" type="sibTrans" cxnId="{57146BF4-E607-42D2-A3D3-4D1E33773389}">
      <dgm:prSet/>
      <dgm:spPr/>
      <dgm:t>
        <a:bodyPr/>
        <a:lstStyle/>
        <a:p>
          <a:endParaRPr lang="en-US"/>
        </a:p>
      </dgm:t>
    </dgm:pt>
    <dgm:pt modelId="{579CA68C-5139-4516-A806-5C0B89586699}">
      <dgm:prSet/>
      <dgm:spPr/>
      <dgm:t>
        <a:bodyPr/>
        <a:lstStyle/>
        <a:p>
          <a:r>
            <a:rPr lang="pl-PL"/>
            <a:t>etc</a:t>
          </a:r>
          <a:endParaRPr lang="en-US"/>
        </a:p>
      </dgm:t>
    </dgm:pt>
    <dgm:pt modelId="{BD31843F-7069-4A3B-943B-581BCF73C01D}" type="parTrans" cxnId="{45996BD8-AC53-40FC-8EAA-EF247D4D40EC}">
      <dgm:prSet/>
      <dgm:spPr/>
      <dgm:t>
        <a:bodyPr/>
        <a:lstStyle/>
        <a:p>
          <a:endParaRPr lang="en-US"/>
        </a:p>
      </dgm:t>
    </dgm:pt>
    <dgm:pt modelId="{2A00C1F6-0DFF-41C0-814F-27A99649A735}" type="sibTrans" cxnId="{45996BD8-AC53-40FC-8EAA-EF247D4D40EC}">
      <dgm:prSet/>
      <dgm:spPr/>
      <dgm:t>
        <a:bodyPr/>
        <a:lstStyle/>
        <a:p>
          <a:endParaRPr lang="en-US"/>
        </a:p>
      </dgm:t>
    </dgm:pt>
    <dgm:pt modelId="{DB800656-301A-4225-ABBD-60F758D77330}" type="pres">
      <dgm:prSet presAssocID="{2A079783-7E29-4C67-95C5-65505961AF3A}" presName="linear" presStyleCnt="0">
        <dgm:presLayoutVars>
          <dgm:dir/>
          <dgm:animLvl val="lvl"/>
          <dgm:resizeHandles val="exact"/>
        </dgm:presLayoutVars>
      </dgm:prSet>
      <dgm:spPr/>
    </dgm:pt>
    <dgm:pt modelId="{4FEE131E-5C08-4CBB-BBEE-46791561ADF2}" type="pres">
      <dgm:prSet presAssocID="{A37F0DB2-1623-43C7-A4B8-6794A13B0B21}" presName="parentLin" presStyleCnt="0"/>
      <dgm:spPr/>
    </dgm:pt>
    <dgm:pt modelId="{E76F2B1E-9F9F-40AD-A914-E03EBD5EF8BB}" type="pres">
      <dgm:prSet presAssocID="{A37F0DB2-1623-43C7-A4B8-6794A13B0B21}" presName="parentLeftMargin" presStyleLbl="node1" presStyleIdx="0" presStyleCnt="5"/>
      <dgm:spPr/>
    </dgm:pt>
    <dgm:pt modelId="{FFA977C9-FAE8-4589-B0F2-A81C8C355C44}" type="pres">
      <dgm:prSet presAssocID="{A37F0DB2-1623-43C7-A4B8-6794A13B0B2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D2C9F8A-A065-450C-B78D-22442CCEC781}" type="pres">
      <dgm:prSet presAssocID="{A37F0DB2-1623-43C7-A4B8-6794A13B0B21}" presName="negativeSpace" presStyleCnt="0"/>
      <dgm:spPr/>
    </dgm:pt>
    <dgm:pt modelId="{724A5F49-552C-4586-8229-AEF15FD22B84}" type="pres">
      <dgm:prSet presAssocID="{A37F0DB2-1623-43C7-A4B8-6794A13B0B21}" presName="childText" presStyleLbl="conFgAcc1" presStyleIdx="0" presStyleCnt="5">
        <dgm:presLayoutVars>
          <dgm:bulletEnabled val="1"/>
        </dgm:presLayoutVars>
      </dgm:prSet>
      <dgm:spPr/>
    </dgm:pt>
    <dgm:pt modelId="{A349F5FB-4150-4AA5-8765-511EC77C595A}" type="pres">
      <dgm:prSet presAssocID="{4481FFCE-9B4D-4946-8D5A-FAB1696F26C6}" presName="spaceBetweenRectangles" presStyleCnt="0"/>
      <dgm:spPr/>
    </dgm:pt>
    <dgm:pt modelId="{4471FB86-614F-4709-BDDA-AF367C610A93}" type="pres">
      <dgm:prSet presAssocID="{4725BBD8-FD82-4869-A4EB-BF1CCA5B5609}" presName="parentLin" presStyleCnt="0"/>
      <dgm:spPr/>
    </dgm:pt>
    <dgm:pt modelId="{720678FA-6BD1-4333-90CF-7C87396470F9}" type="pres">
      <dgm:prSet presAssocID="{4725BBD8-FD82-4869-A4EB-BF1CCA5B5609}" presName="parentLeftMargin" presStyleLbl="node1" presStyleIdx="0" presStyleCnt="5"/>
      <dgm:spPr/>
    </dgm:pt>
    <dgm:pt modelId="{64FDB58F-18E2-49C6-A432-C921C76403FD}" type="pres">
      <dgm:prSet presAssocID="{4725BBD8-FD82-4869-A4EB-BF1CCA5B560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E8B48B5-1A6B-4DA7-B17C-8654311C2A47}" type="pres">
      <dgm:prSet presAssocID="{4725BBD8-FD82-4869-A4EB-BF1CCA5B5609}" presName="negativeSpace" presStyleCnt="0"/>
      <dgm:spPr/>
    </dgm:pt>
    <dgm:pt modelId="{C8DEE887-35DA-453A-8D77-E8B0266099C3}" type="pres">
      <dgm:prSet presAssocID="{4725BBD8-FD82-4869-A4EB-BF1CCA5B5609}" presName="childText" presStyleLbl="conFgAcc1" presStyleIdx="1" presStyleCnt="5">
        <dgm:presLayoutVars>
          <dgm:bulletEnabled val="1"/>
        </dgm:presLayoutVars>
      </dgm:prSet>
      <dgm:spPr/>
    </dgm:pt>
    <dgm:pt modelId="{5DB7EA55-C26D-4AA8-9D27-4C91B63307DB}" type="pres">
      <dgm:prSet presAssocID="{23888584-2D24-448F-A4C2-5D96800A1CF6}" presName="spaceBetweenRectangles" presStyleCnt="0"/>
      <dgm:spPr/>
    </dgm:pt>
    <dgm:pt modelId="{DD081C12-6F7B-4E3C-A30C-1F2683906D04}" type="pres">
      <dgm:prSet presAssocID="{973354C1-F218-46C2-826F-9DD9F07624D3}" presName="parentLin" presStyleCnt="0"/>
      <dgm:spPr/>
    </dgm:pt>
    <dgm:pt modelId="{326005B4-8A8A-4737-A6D4-0B7525E8364C}" type="pres">
      <dgm:prSet presAssocID="{973354C1-F218-46C2-826F-9DD9F07624D3}" presName="parentLeftMargin" presStyleLbl="node1" presStyleIdx="1" presStyleCnt="5"/>
      <dgm:spPr/>
    </dgm:pt>
    <dgm:pt modelId="{F1B6C141-7DCB-467C-A65F-8E00AF5A4287}" type="pres">
      <dgm:prSet presAssocID="{973354C1-F218-46C2-826F-9DD9F07624D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476EBC8-B9D7-4B96-A53A-66BCBA72D048}" type="pres">
      <dgm:prSet presAssocID="{973354C1-F218-46C2-826F-9DD9F07624D3}" presName="negativeSpace" presStyleCnt="0"/>
      <dgm:spPr/>
    </dgm:pt>
    <dgm:pt modelId="{250CBC5B-658D-456B-A6CD-14F488A37B84}" type="pres">
      <dgm:prSet presAssocID="{973354C1-F218-46C2-826F-9DD9F07624D3}" presName="childText" presStyleLbl="conFgAcc1" presStyleIdx="2" presStyleCnt="5">
        <dgm:presLayoutVars>
          <dgm:bulletEnabled val="1"/>
        </dgm:presLayoutVars>
      </dgm:prSet>
      <dgm:spPr/>
    </dgm:pt>
    <dgm:pt modelId="{F8A32AD8-B89A-4274-B547-EEE8BAD041C5}" type="pres">
      <dgm:prSet presAssocID="{518CD41A-876C-4898-88C3-E5495CE18DFD}" presName="spaceBetweenRectangles" presStyleCnt="0"/>
      <dgm:spPr/>
    </dgm:pt>
    <dgm:pt modelId="{43FDAEDC-C4F2-4368-BA9A-9DC0FE6C8A33}" type="pres">
      <dgm:prSet presAssocID="{4194F276-7432-4F09-BCD2-4EE873357A03}" presName="parentLin" presStyleCnt="0"/>
      <dgm:spPr/>
    </dgm:pt>
    <dgm:pt modelId="{A9963426-4402-4D9F-AE22-168754E6F93B}" type="pres">
      <dgm:prSet presAssocID="{4194F276-7432-4F09-BCD2-4EE873357A03}" presName="parentLeftMargin" presStyleLbl="node1" presStyleIdx="2" presStyleCnt="5"/>
      <dgm:spPr/>
    </dgm:pt>
    <dgm:pt modelId="{5EC47D66-8ED8-4730-9D48-5F9089815478}" type="pres">
      <dgm:prSet presAssocID="{4194F276-7432-4F09-BCD2-4EE873357A0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1461FD9-A3F7-4826-9905-5DFDA50B9DFA}" type="pres">
      <dgm:prSet presAssocID="{4194F276-7432-4F09-BCD2-4EE873357A03}" presName="negativeSpace" presStyleCnt="0"/>
      <dgm:spPr/>
    </dgm:pt>
    <dgm:pt modelId="{465B5773-F6F9-406E-9C4B-1A26C87C4A03}" type="pres">
      <dgm:prSet presAssocID="{4194F276-7432-4F09-BCD2-4EE873357A03}" presName="childText" presStyleLbl="conFgAcc1" presStyleIdx="3" presStyleCnt="5">
        <dgm:presLayoutVars>
          <dgm:bulletEnabled val="1"/>
        </dgm:presLayoutVars>
      </dgm:prSet>
      <dgm:spPr/>
    </dgm:pt>
    <dgm:pt modelId="{0D9B9D69-4517-46EE-8056-EDCAA09D6655}" type="pres">
      <dgm:prSet presAssocID="{4FDFF83B-76DD-4E81-A202-429A2AF3CFA5}" presName="spaceBetweenRectangles" presStyleCnt="0"/>
      <dgm:spPr/>
    </dgm:pt>
    <dgm:pt modelId="{BBAD6362-B79C-4CA9-AEA8-0623D2ACC9DA}" type="pres">
      <dgm:prSet presAssocID="{579CA68C-5139-4516-A806-5C0B89586699}" presName="parentLin" presStyleCnt="0"/>
      <dgm:spPr/>
    </dgm:pt>
    <dgm:pt modelId="{3D706167-938D-47F4-AA49-3EEBDAD5F251}" type="pres">
      <dgm:prSet presAssocID="{579CA68C-5139-4516-A806-5C0B89586699}" presName="parentLeftMargin" presStyleLbl="node1" presStyleIdx="3" presStyleCnt="5"/>
      <dgm:spPr/>
    </dgm:pt>
    <dgm:pt modelId="{873A0DE1-48F4-437B-B9D8-07AE65A0072A}" type="pres">
      <dgm:prSet presAssocID="{579CA68C-5139-4516-A806-5C0B89586699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6834E5FC-76BF-474F-A073-BDB45E08250F}" type="pres">
      <dgm:prSet presAssocID="{579CA68C-5139-4516-A806-5C0B89586699}" presName="negativeSpace" presStyleCnt="0"/>
      <dgm:spPr/>
    </dgm:pt>
    <dgm:pt modelId="{CC2C0341-3D1C-4C99-9FBB-5F79F1CCBA78}" type="pres">
      <dgm:prSet presAssocID="{579CA68C-5139-4516-A806-5C0B8958669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FB27F24-DC87-4694-86DA-66C7F0A2B8ED}" type="presOf" srcId="{973354C1-F218-46C2-826F-9DD9F07624D3}" destId="{F1B6C141-7DCB-467C-A65F-8E00AF5A4287}" srcOrd="1" destOrd="0" presId="urn:microsoft.com/office/officeart/2005/8/layout/list1"/>
    <dgm:cxn modelId="{8A545433-1D3E-49E1-A936-E5348E3A075C}" type="presOf" srcId="{973354C1-F218-46C2-826F-9DD9F07624D3}" destId="{326005B4-8A8A-4737-A6D4-0B7525E8364C}" srcOrd="0" destOrd="0" presId="urn:microsoft.com/office/officeart/2005/8/layout/list1"/>
    <dgm:cxn modelId="{5BECAF62-1CDA-4AAB-BD94-EE03E1FA8F8F}" srcId="{2A079783-7E29-4C67-95C5-65505961AF3A}" destId="{A37F0DB2-1623-43C7-A4B8-6794A13B0B21}" srcOrd="0" destOrd="0" parTransId="{6A84A34B-CB7B-43DE-9B4A-7DDC0C4E04B1}" sibTransId="{4481FFCE-9B4D-4946-8D5A-FAB1696F26C6}"/>
    <dgm:cxn modelId="{507CA468-9312-4061-9B81-E0DB555E9B62}" type="presOf" srcId="{4194F276-7432-4F09-BCD2-4EE873357A03}" destId="{5EC47D66-8ED8-4730-9D48-5F9089815478}" srcOrd="1" destOrd="0" presId="urn:microsoft.com/office/officeart/2005/8/layout/list1"/>
    <dgm:cxn modelId="{6AD6FD70-FBA6-4811-83B9-46558A64F2B5}" type="presOf" srcId="{A37F0DB2-1623-43C7-A4B8-6794A13B0B21}" destId="{E76F2B1E-9F9F-40AD-A914-E03EBD5EF8BB}" srcOrd="0" destOrd="0" presId="urn:microsoft.com/office/officeart/2005/8/layout/list1"/>
    <dgm:cxn modelId="{45DED174-7263-4998-8997-57A41297E254}" type="presOf" srcId="{579CA68C-5139-4516-A806-5C0B89586699}" destId="{3D706167-938D-47F4-AA49-3EEBDAD5F251}" srcOrd="0" destOrd="0" presId="urn:microsoft.com/office/officeart/2005/8/layout/list1"/>
    <dgm:cxn modelId="{180C187D-62E6-47C5-AB2C-6C9E18F08635}" type="presOf" srcId="{2A079783-7E29-4C67-95C5-65505961AF3A}" destId="{DB800656-301A-4225-ABBD-60F758D77330}" srcOrd="0" destOrd="0" presId="urn:microsoft.com/office/officeart/2005/8/layout/list1"/>
    <dgm:cxn modelId="{E745F5B1-EB2B-48EB-A845-B019B3B69D5F}" type="presOf" srcId="{A37F0DB2-1623-43C7-A4B8-6794A13B0B21}" destId="{FFA977C9-FAE8-4589-B0F2-A81C8C355C44}" srcOrd="1" destOrd="0" presId="urn:microsoft.com/office/officeart/2005/8/layout/list1"/>
    <dgm:cxn modelId="{411DF0B3-28C3-4D05-94A1-F84B3F09815A}" srcId="{2A079783-7E29-4C67-95C5-65505961AF3A}" destId="{973354C1-F218-46C2-826F-9DD9F07624D3}" srcOrd="2" destOrd="0" parTransId="{64CEE426-314F-47E0-861F-F453A49FDF7E}" sibTransId="{518CD41A-876C-4898-88C3-E5495CE18DFD}"/>
    <dgm:cxn modelId="{736E3BD2-2E74-4E5B-8BB1-411E97D01A4E}" srcId="{2A079783-7E29-4C67-95C5-65505961AF3A}" destId="{4725BBD8-FD82-4869-A4EB-BF1CCA5B5609}" srcOrd="1" destOrd="0" parTransId="{62D69C51-C276-43AE-952E-28403A6FF442}" sibTransId="{23888584-2D24-448F-A4C2-5D96800A1CF6}"/>
    <dgm:cxn modelId="{A95DA9D6-D56A-457F-9758-40935BDB481F}" type="presOf" srcId="{4725BBD8-FD82-4869-A4EB-BF1CCA5B5609}" destId="{64FDB58F-18E2-49C6-A432-C921C76403FD}" srcOrd="1" destOrd="0" presId="urn:microsoft.com/office/officeart/2005/8/layout/list1"/>
    <dgm:cxn modelId="{45996BD8-AC53-40FC-8EAA-EF247D4D40EC}" srcId="{2A079783-7E29-4C67-95C5-65505961AF3A}" destId="{579CA68C-5139-4516-A806-5C0B89586699}" srcOrd="4" destOrd="0" parTransId="{BD31843F-7069-4A3B-943B-581BCF73C01D}" sibTransId="{2A00C1F6-0DFF-41C0-814F-27A99649A735}"/>
    <dgm:cxn modelId="{61395FE5-808C-4CED-B9AB-FE488EF9A2B0}" type="presOf" srcId="{579CA68C-5139-4516-A806-5C0B89586699}" destId="{873A0DE1-48F4-437B-B9D8-07AE65A0072A}" srcOrd="1" destOrd="0" presId="urn:microsoft.com/office/officeart/2005/8/layout/list1"/>
    <dgm:cxn modelId="{400597EC-31AC-4F1B-900C-3213D5DB0B22}" type="presOf" srcId="{4194F276-7432-4F09-BCD2-4EE873357A03}" destId="{A9963426-4402-4D9F-AE22-168754E6F93B}" srcOrd="0" destOrd="0" presId="urn:microsoft.com/office/officeart/2005/8/layout/list1"/>
    <dgm:cxn modelId="{57146BF4-E607-42D2-A3D3-4D1E33773389}" srcId="{2A079783-7E29-4C67-95C5-65505961AF3A}" destId="{4194F276-7432-4F09-BCD2-4EE873357A03}" srcOrd="3" destOrd="0" parTransId="{C363E139-FA2D-4BF1-893C-AFC8CDD13DC8}" sibTransId="{4FDFF83B-76DD-4E81-A202-429A2AF3CFA5}"/>
    <dgm:cxn modelId="{D73458F4-D0A7-41AB-8F66-0B99D8FD1E25}" type="presOf" srcId="{4725BBD8-FD82-4869-A4EB-BF1CCA5B5609}" destId="{720678FA-6BD1-4333-90CF-7C87396470F9}" srcOrd="0" destOrd="0" presId="urn:microsoft.com/office/officeart/2005/8/layout/list1"/>
    <dgm:cxn modelId="{99595A44-BA4C-4C2F-8CD3-E041DBDB5F37}" type="presParOf" srcId="{DB800656-301A-4225-ABBD-60F758D77330}" destId="{4FEE131E-5C08-4CBB-BBEE-46791561ADF2}" srcOrd="0" destOrd="0" presId="urn:microsoft.com/office/officeart/2005/8/layout/list1"/>
    <dgm:cxn modelId="{2581D511-0ED6-4D38-A828-DDF524AA845F}" type="presParOf" srcId="{4FEE131E-5C08-4CBB-BBEE-46791561ADF2}" destId="{E76F2B1E-9F9F-40AD-A914-E03EBD5EF8BB}" srcOrd="0" destOrd="0" presId="urn:microsoft.com/office/officeart/2005/8/layout/list1"/>
    <dgm:cxn modelId="{1A7EEED8-715E-4ED8-8777-5D4960C78BFF}" type="presParOf" srcId="{4FEE131E-5C08-4CBB-BBEE-46791561ADF2}" destId="{FFA977C9-FAE8-4589-B0F2-A81C8C355C44}" srcOrd="1" destOrd="0" presId="urn:microsoft.com/office/officeart/2005/8/layout/list1"/>
    <dgm:cxn modelId="{EE400B92-F026-48B0-A181-B54A24D2E0C4}" type="presParOf" srcId="{DB800656-301A-4225-ABBD-60F758D77330}" destId="{4D2C9F8A-A065-450C-B78D-22442CCEC781}" srcOrd="1" destOrd="0" presId="urn:microsoft.com/office/officeart/2005/8/layout/list1"/>
    <dgm:cxn modelId="{F35AE9A5-4F49-4953-9F85-5C913FCBD1C6}" type="presParOf" srcId="{DB800656-301A-4225-ABBD-60F758D77330}" destId="{724A5F49-552C-4586-8229-AEF15FD22B84}" srcOrd="2" destOrd="0" presId="urn:microsoft.com/office/officeart/2005/8/layout/list1"/>
    <dgm:cxn modelId="{84FA8636-5337-460B-B423-F427A8E3655A}" type="presParOf" srcId="{DB800656-301A-4225-ABBD-60F758D77330}" destId="{A349F5FB-4150-4AA5-8765-511EC77C595A}" srcOrd="3" destOrd="0" presId="urn:microsoft.com/office/officeart/2005/8/layout/list1"/>
    <dgm:cxn modelId="{ADA06CE0-0746-4A1B-823C-0DB221D063A4}" type="presParOf" srcId="{DB800656-301A-4225-ABBD-60F758D77330}" destId="{4471FB86-614F-4709-BDDA-AF367C610A93}" srcOrd="4" destOrd="0" presId="urn:microsoft.com/office/officeart/2005/8/layout/list1"/>
    <dgm:cxn modelId="{A33627B1-888C-4457-8D65-D2EC9086D768}" type="presParOf" srcId="{4471FB86-614F-4709-BDDA-AF367C610A93}" destId="{720678FA-6BD1-4333-90CF-7C87396470F9}" srcOrd="0" destOrd="0" presId="urn:microsoft.com/office/officeart/2005/8/layout/list1"/>
    <dgm:cxn modelId="{E6353705-0633-499A-BDC6-C87D03ADDD3E}" type="presParOf" srcId="{4471FB86-614F-4709-BDDA-AF367C610A93}" destId="{64FDB58F-18E2-49C6-A432-C921C76403FD}" srcOrd="1" destOrd="0" presId="urn:microsoft.com/office/officeart/2005/8/layout/list1"/>
    <dgm:cxn modelId="{F76DCBEF-D3FD-4E14-9229-6BA800208AA1}" type="presParOf" srcId="{DB800656-301A-4225-ABBD-60F758D77330}" destId="{EE8B48B5-1A6B-4DA7-B17C-8654311C2A47}" srcOrd="5" destOrd="0" presId="urn:microsoft.com/office/officeart/2005/8/layout/list1"/>
    <dgm:cxn modelId="{C32B9EE0-4DE4-41E4-B31F-1BF067D61F00}" type="presParOf" srcId="{DB800656-301A-4225-ABBD-60F758D77330}" destId="{C8DEE887-35DA-453A-8D77-E8B0266099C3}" srcOrd="6" destOrd="0" presId="urn:microsoft.com/office/officeart/2005/8/layout/list1"/>
    <dgm:cxn modelId="{38612F86-FEC6-48A6-96C3-55AC086DB20C}" type="presParOf" srcId="{DB800656-301A-4225-ABBD-60F758D77330}" destId="{5DB7EA55-C26D-4AA8-9D27-4C91B63307DB}" srcOrd="7" destOrd="0" presId="urn:microsoft.com/office/officeart/2005/8/layout/list1"/>
    <dgm:cxn modelId="{1064E9A8-D096-4C27-91D3-753B96D765AB}" type="presParOf" srcId="{DB800656-301A-4225-ABBD-60F758D77330}" destId="{DD081C12-6F7B-4E3C-A30C-1F2683906D04}" srcOrd="8" destOrd="0" presId="urn:microsoft.com/office/officeart/2005/8/layout/list1"/>
    <dgm:cxn modelId="{1DC72082-D638-4F2F-B016-7791C7534108}" type="presParOf" srcId="{DD081C12-6F7B-4E3C-A30C-1F2683906D04}" destId="{326005B4-8A8A-4737-A6D4-0B7525E8364C}" srcOrd="0" destOrd="0" presId="urn:microsoft.com/office/officeart/2005/8/layout/list1"/>
    <dgm:cxn modelId="{A9C6B48F-344C-4654-A1BA-54BFBEA4937D}" type="presParOf" srcId="{DD081C12-6F7B-4E3C-A30C-1F2683906D04}" destId="{F1B6C141-7DCB-467C-A65F-8E00AF5A4287}" srcOrd="1" destOrd="0" presId="urn:microsoft.com/office/officeart/2005/8/layout/list1"/>
    <dgm:cxn modelId="{337A77FE-2382-4234-B5B6-0E2CA69E4CA1}" type="presParOf" srcId="{DB800656-301A-4225-ABBD-60F758D77330}" destId="{1476EBC8-B9D7-4B96-A53A-66BCBA72D048}" srcOrd="9" destOrd="0" presId="urn:microsoft.com/office/officeart/2005/8/layout/list1"/>
    <dgm:cxn modelId="{F79BFC3B-ECF9-44E6-87D8-D17DBECC5C00}" type="presParOf" srcId="{DB800656-301A-4225-ABBD-60F758D77330}" destId="{250CBC5B-658D-456B-A6CD-14F488A37B84}" srcOrd="10" destOrd="0" presId="urn:microsoft.com/office/officeart/2005/8/layout/list1"/>
    <dgm:cxn modelId="{6AD24C8A-14A2-44B5-8008-E7449BB05B1C}" type="presParOf" srcId="{DB800656-301A-4225-ABBD-60F758D77330}" destId="{F8A32AD8-B89A-4274-B547-EEE8BAD041C5}" srcOrd="11" destOrd="0" presId="urn:microsoft.com/office/officeart/2005/8/layout/list1"/>
    <dgm:cxn modelId="{3C13C9C8-1A12-42E4-BC60-AD6C06F44FE6}" type="presParOf" srcId="{DB800656-301A-4225-ABBD-60F758D77330}" destId="{43FDAEDC-C4F2-4368-BA9A-9DC0FE6C8A33}" srcOrd="12" destOrd="0" presId="urn:microsoft.com/office/officeart/2005/8/layout/list1"/>
    <dgm:cxn modelId="{632F9A30-074B-4819-80EF-28FE27B08480}" type="presParOf" srcId="{43FDAEDC-C4F2-4368-BA9A-9DC0FE6C8A33}" destId="{A9963426-4402-4D9F-AE22-168754E6F93B}" srcOrd="0" destOrd="0" presId="urn:microsoft.com/office/officeart/2005/8/layout/list1"/>
    <dgm:cxn modelId="{511E5BFA-2BA0-415B-A7D9-8E3EC1A7C7C5}" type="presParOf" srcId="{43FDAEDC-C4F2-4368-BA9A-9DC0FE6C8A33}" destId="{5EC47D66-8ED8-4730-9D48-5F9089815478}" srcOrd="1" destOrd="0" presId="urn:microsoft.com/office/officeart/2005/8/layout/list1"/>
    <dgm:cxn modelId="{2DEB55EA-13E1-4D5E-A211-CBE414590DF8}" type="presParOf" srcId="{DB800656-301A-4225-ABBD-60F758D77330}" destId="{71461FD9-A3F7-4826-9905-5DFDA50B9DFA}" srcOrd="13" destOrd="0" presId="urn:microsoft.com/office/officeart/2005/8/layout/list1"/>
    <dgm:cxn modelId="{960C0650-E5B8-4529-879D-E8900D1DE696}" type="presParOf" srcId="{DB800656-301A-4225-ABBD-60F758D77330}" destId="{465B5773-F6F9-406E-9C4B-1A26C87C4A03}" srcOrd="14" destOrd="0" presId="urn:microsoft.com/office/officeart/2005/8/layout/list1"/>
    <dgm:cxn modelId="{F0BA60D2-31D4-4D41-BE3C-6FF0F6A74548}" type="presParOf" srcId="{DB800656-301A-4225-ABBD-60F758D77330}" destId="{0D9B9D69-4517-46EE-8056-EDCAA09D6655}" srcOrd="15" destOrd="0" presId="urn:microsoft.com/office/officeart/2005/8/layout/list1"/>
    <dgm:cxn modelId="{87880F1A-C24F-4A4B-9312-F600A92FFA91}" type="presParOf" srcId="{DB800656-301A-4225-ABBD-60F758D77330}" destId="{BBAD6362-B79C-4CA9-AEA8-0623D2ACC9DA}" srcOrd="16" destOrd="0" presId="urn:microsoft.com/office/officeart/2005/8/layout/list1"/>
    <dgm:cxn modelId="{7931F003-5341-4A56-B8CB-F44342F72F2C}" type="presParOf" srcId="{BBAD6362-B79C-4CA9-AEA8-0623D2ACC9DA}" destId="{3D706167-938D-47F4-AA49-3EEBDAD5F251}" srcOrd="0" destOrd="0" presId="urn:microsoft.com/office/officeart/2005/8/layout/list1"/>
    <dgm:cxn modelId="{BDD02A50-4C3C-40E0-A7DF-2FA3CC699863}" type="presParOf" srcId="{BBAD6362-B79C-4CA9-AEA8-0623D2ACC9DA}" destId="{873A0DE1-48F4-437B-B9D8-07AE65A0072A}" srcOrd="1" destOrd="0" presId="urn:microsoft.com/office/officeart/2005/8/layout/list1"/>
    <dgm:cxn modelId="{A1455E0D-4CB9-40A2-AEB8-43D1607ACA76}" type="presParOf" srcId="{DB800656-301A-4225-ABBD-60F758D77330}" destId="{6834E5FC-76BF-474F-A073-BDB45E08250F}" srcOrd="17" destOrd="0" presId="urn:microsoft.com/office/officeart/2005/8/layout/list1"/>
    <dgm:cxn modelId="{573DDF99-8BDD-4C25-BD85-4401B1138EF2}" type="presParOf" srcId="{DB800656-301A-4225-ABBD-60F758D77330}" destId="{CC2C0341-3D1C-4C99-9FBB-5F79F1CCBA7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A5F49-552C-4586-8229-AEF15FD22B84}">
      <dsp:nvSpPr>
        <dsp:cNvPr id="0" name=""/>
        <dsp:cNvSpPr/>
      </dsp:nvSpPr>
      <dsp:spPr>
        <a:xfrm>
          <a:off x="0" y="379110"/>
          <a:ext cx="6628804" cy="55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A977C9-FAE8-4589-B0F2-A81C8C355C44}">
      <dsp:nvSpPr>
        <dsp:cNvPr id="0" name=""/>
        <dsp:cNvSpPr/>
      </dsp:nvSpPr>
      <dsp:spPr>
        <a:xfrm>
          <a:off x="331440" y="54390"/>
          <a:ext cx="4640162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5387" tIns="0" rIns="17538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Adenocarcioma</a:t>
          </a:r>
          <a:endParaRPr lang="en-US" sz="2200" kern="1200"/>
        </a:p>
      </dsp:txBody>
      <dsp:txXfrm>
        <a:off x="363143" y="86093"/>
        <a:ext cx="4576756" cy="586034"/>
      </dsp:txXfrm>
    </dsp:sp>
    <dsp:sp modelId="{C8DEE887-35DA-453A-8D77-E8B0266099C3}">
      <dsp:nvSpPr>
        <dsp:cNvPr id="0" name=""/>
        <dsp:cNvSpPr/>
      </dsp:nvSpPr>
      <dsp:spPr>
        <a:xfrm>
          <a:off x="0" y="1377030"/>
          <a:ext cx="6628804" cy="55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DB58F-18E2-49C6-A432-C921C76403FD}">
      <dsp:nvSpPr>
        <dsp:cNvPr id="0" name=""/>
        <dsp:cNvSpPr/>
      </dsp:nvSpPr>
      <dsp:spPr>
        <a:xfrm>
          <a:off x="331440" y="1052310"/>
          <a:ext cx="4640162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5387" tIns="0" rIns="17538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Squamous cell carcinoma</a:t>
          </a:r>
          <a:endParaRPr lang="en-US" sz="2200" kern="1200"/>
        </a:p>
      </dsp:txBody>
      <dsp:txXfrm>
        <a:off x="363143" y="1084013"/>
        <a:ext cx="4576756" cy="586034"/>
      </dsp:txXfrm>
    </dsp:sp>
    <dsp:sp modelId="{250CBC5B-658D-456B-A6CD-14F488A37B84}">
      <dsp:nvSpPr>
        <dsp:cNvPr id="0" name=""/>
        <dsp:cNvSpPr/>
      </dsp:nvSpPr>
      <dsp:spPr>
        <a:xfrm>
          <a:off x="0" y="2374950"/>
          <a:ext cx="6628804" cy="55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6C141-7DCB-467C-A65F-8E00AF5A4287}">
      <dsp:nvSpPr>
        <dsp:cNvPr id="0" name=""/>
        <dsp:cNvSpPr/>
      </dsp:nvSpPr>
      <dsp:spPr>
        <a:xfrm>
          <a:off x="331440" y="2050230"/>
          <a:ext cx="4640162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5387" tIns="0" rIns="17538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Sarcoma</a:t>
          </a:r>
          <a:endParaRPr lang="en-US" sz="2200" kern="1200"/>
        </a:p>
      </dsp:txBody>
      <dsp:txXfrm>
        <a:off x="363143" y="2081933"/>
        <a:ext cx="4576756" cy="586034"/>
      </dsp:txXfrm>
    </dsp:sp>
    <dsp:sp modelId="{465B5773-F6F9-406E-9C4B-1A26C87C4A03}">
      <dsp:nvSpPr>
        <dsp:cNvPr id="0" name=""/>
        <dsp:cNvSpPr/>
      </dsp:nvSpPr>
      <dsp:spPr>
        <a:xfrm>
          <a:off x="0" y="3372870"/>
          <a:ext cx="6628804" cy="55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47D66-8ED8-4730-9D48-5F9089815478}">
      <dsp:nvSpPr>
        <dsp:cNvPr id="0" name=""/>
        <dsp:cNvSpPr/>
      </dsp:nvSpPr>
      <dsp:spPr>
        <a:xfrm>
          <a:off x="331440" y="3048150"/>
          <a:ext cx="4640162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5387" tIns="0" rIns="17538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Lymphoma and leukemia</a:t>
          </a:r>
          <a:endParaRPr lang="en-US" sz="2200" kern="1200"/>
        </a:p>
      </dsp:txBody>
      <dsp:txXfrm>
        <a:off x="363143" y="3079853"/>
        <a:ext cx="4576756" cy="586034"/>
      </dsp:txXfrm>
    </dsp:sp>
    <dsp:sp modelId="{CC2C0341-3D1C-4C99-9FBB-5F79F1CCBA78}">
      <dsp:nvSpPr>
        <dsp:cNvPr id="0" name=""/>
        <dsp:cNvSpPr/>
      </dsp:nvSpPr>
      <dsp:spPr>
        <a:xfrm>
          <a:off x="0" y="4370790"/>
          <a:ext cx="6628804" cy="55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A0DE1-48F4-437B-B9D8-07AE65A0072A}">
      <dsp:nvSpPr>
        <dsp:cNvPr id="0" name=""/>
        <dsp:cNvSpPr/>
      </dsp:nvSpPr>
      <dsp:spPr>
        <a:xfrm>
          <a:off x="331440" y="4046070"/>
          <a:ext cx="4640162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5387" tIns="0" rIns="17538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etc</a:t>
          </a:r>
          <a:endParaRPr lang="en-US" sz="2200" kern="1200"/>
        </a:p>
      </dsp:txBody>
      <dsp:txXfrm>
        <a:off x="363143" y="4077773"/>
        <a:ext cx="4576756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DA7C-3477-4C7F-9D38-C61E425BECBC}" type="datetimeFigureOut">
              <a:rPr lang="pl-PL" smtClean="0"/>
              <a:t>19.11.2017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C635-27FA-4646-9918-CFA73E4DD2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48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DA7C-3477-4C7F-9D38-C61E425BECBC}" type="datetimeFigureOut">
              <a:rPr lang="pl-PL" smtClean="0"/>
              <a:t>19.11.2017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C635-27FA-4646-9918-CFA73E4DD2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170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DA7C-3477-4C7F-9D38-C61E425BECBC}" type="datetimeFigureOut">
              <a:rPr lang="pl-PL" smtClean="0"/>
              <a:t>19.11.2017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C635-27FA-4646-9918-CFA73E4DD2B0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7138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DA7C-3477-4C7F-9D38-C61E425BECBC}" type="datetimeFigureOut">
              <a:rPr lang="pl-PL" smtClean="0"/>
              <a:t>19.11.2017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C635-27FA-4646-9918-CFA73E4DD2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2563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DA7C-3477-4C7F-9D38-C61E425BECBC}" type="datetimeFigureOut">
              <a:rPr lang="pl-PL" smtClean="0"/>
              <a:t>19.11.2017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C635-27FA-4646-9918-CFA73E4DD2B0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5792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DA7C-3477-4C7F-9D38-C61E425BECBC}" type="datetimeFigureOut">
              <a:rPr lang="pl-PL" smtClean="0"/>
              <a:t>19.11.2017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C635-27FA-4646-9918-CFA73E4DD2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3377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DA7C-3477-4C7F-9D38-C61E425BECBC}" type="datetimeFigureOut">
              <a:rPr lang="pl-PL" smtClean="0"/>
              <a:t>19.11.2017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C635-27FA-4646-9918-CFA73E4DD2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7052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DA7C-3477-4C7F-9D38-C61E425BECBC}" type="datetimeFigureOut">
              <a:rPr lang="pl-PL" smtClean="0"/>
              <a:t>19.11.2017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C635-27FA-4646-9918-CFA73E4DD2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263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DA7C-3477-4C7F-9D38-C61E425BECBC}" type="datetimeFigureOut">
              <a:rPr lang="pl-PL" smtClean="0"/>
              <a:t>19.11.2017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C635-27FA-4646-9918-CFA73E4DD2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576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DA7C-3477-4C7F-9D38-C61E425BECBC}" type="datetimeFigureOut">
              <a:rPr lang="pl-PL" smtClean="0"/>
              <a:t>19.11.2017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C635-27FA-4646-9918-CFA73E4DD2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143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DA7C-3477-4C7F-9D38-C61E425BECBC}" type="datetimeFigureOut">
              <a:rPr lang="pl-PL" smtClean="0"/>
              <a:t>19.11.2017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C635-27FA-4646-9918-CFA73E4DD2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977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DA7C-3477-4C7F-9D38-C61E425BECBC}" type="datetimeFigureOut">
              <a:rPr lang="pl-PL" smtClean="0"/>
              <a:t>19.11.2017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C635-27FA-4646-9918-CFA73E4DD2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875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DA7C-3477-4C7F-9D38-C61E425BECBC}" type="datetimeFigureOut">
              <a:rPr lang="pl-PL" smtClean="0"/>
              <a:t>19.11.2017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C635-27FA-4646-9918-CFA73E4DD2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861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DA7C-3477-4C7F-9D38-C61E425BECBC}" type="datetimeFigureOut">
              <a:rPr lang="pl-PL" smtClean="0"/>
              <a:t>19.11.2017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C635-27FA-4646-9918-CFA73E4DD2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836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DA7C-3477-4C7F-9D38-C61E425BECBC}" type="datetimeFigureOut">
              <a:rPr lang="pl-PL" smtClean="0"/>
              <a:t>19.11.2017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C635-27FA-4646-9918-CFA73E4DD2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37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DA7C-3477-4C7F-9D38-C61E425BECBC}" type="datetimeFigureOut">
              <a:rPr lang="pl-PL" smtClean="0"/>
              <a:t>19.11.2017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C635-27FA-4646-9918-CFA73E4DD2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620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1DA7C-3477-4C7F-9D38-C61E425BECBC}" type="datetimeFigureOut">
              <a:rPr lang="pl-PL" smtClean="0"/>
              <a:t>19.11.2017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759C635-27FA-4646-9918-CFA73E4DD2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123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22477" y="2253614"/>
            <a:ext cx="7766936" cy="1646302"/>
          </a:xfrm>
        </p:spPr>
        <p:txBody>
          <a:bodyPr/>
          <a:lstStyle/>
          <a:p>
            <a:pPr algn="ctr"/>
            <a:r>
              <a:rPr lang="en-US" dirty="0"/>
              <a:t>Introduction</a:t>
            </a:r>
            <a:r>
              <a:rPr lang="pl-PL" dirty="0"/>
              <a:t> to </a:t>
            </a:r>
            <a:r>
              <a:rPr lang="en-US" dirty="0"/>
              <a:t>medical</a:t>
            </a:r>
            <a:r>
              <a:rPr lang="pl-PL" dirty="0"/>
              <a:t> </a:t>
            </a:r>
            <a:r>
              <a:rPr lang="en-US" dirty="0"/>
              <a:t>oncology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Kamil Konopka MD</a:t>
            </a:r>
          </a:p>
        </p:txBody>
      </p:sp>
    </p:spTree>
    <p:extLst>
      <p:ext uri="{BB962C8B-B14F-4D97-AF65-F5344CB8AC3E}">
        <p14:creationId xmlns:p14="http://schemas.microsoft.com/office/powerpoint/2010/main" val="557893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/>
              <a:t>Type</a:t>
            </a:r>
          </a:p>
        </p:txBody>
      </p:sp>
      <p:graphicFrame>
        <p:nvGraphicFramePr>
          <p:cNvPr id="5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816757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25693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84CD398-2414-4390-9CCB-7B12C082B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47" y="399857"/>
            <a:ext cx="4963886" cy="6058286"/>
          </a:xfrm>
        </p:spPr>
      </p:pic>
    </p:spTree>
    <p:extLst>
      <p:ext uri="{BB962C8B-B14F-4D97-AF65-F5344CB8AC3E}">
        <p14:creationId xmlns:p14="http://schemas.microsoft.com/office/powerpoint/2010/main" val="1909666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E299851-1AD6-44C1-B9A3-C35E28509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79" y="246424"/>
            <a:ext cx="5260156" cy="635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41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20043E-3A03-4308-985D-117062EFF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Histopathology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ACD6D3-F00D-4259-98C5-013CDD3FB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367627"/>
            <a:ext cx="8596668" cy="3880773"/>
          </a:xfrm>
        </p:spPr>
        <p:txBody>
          <a:bodyPr/>
          <a:lstStyle/>
          <a:p>
            <a:r>
              <a:rPr lang="en-US" dirty="0"/>
              <a:t>Type of cancer define type of treatment</a:t>
            </a:r>
          </a:p>
          <a:p>
            <a:pPr lvl="1"/>
            <a:r>
              <a:rPr lang="en-US" dirty="0"/>
              <a:t>Adenocarcinoma of esophagus ≠ Squamous cell cancer of esophagus</a:t>
            </a:r>
          </a:p>
          <a:p>
            <a:r>
              <a:rPr lang="en-US" dirty="0"/>
              <a:t>Subtype not that important</a:t>
            </a:r>
          </a:p>
          <a:p>
            <a:pPr lvl="1"/>
            <a:r>
              <a:rPr lang="en-US" dirty="0"/>
              <a:t>A bit obsolete</a:t>
            </a:r>
          </a:p>
          <a:p>
            <a:pPr marL="457200" lvl="1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929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7E95375-7536-40BA-9243-2CADDFCD1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115" y="480060"/>
            <a:ext cx="7479875" cy="577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89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36233"/>
            <a:ext cx="8596668" cy="1320800"/>
          </a:xfrm>
        </p:spPr>
        <p:txBody>
          <a:bodyPr/>
          <a:lstStyle/>
          <a:p>
            <a:r>
              <a:rPr lang="pl-PL" dirty="0"/>
              <a:t>Staging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957033"/>
            <a:ext cx="8596668" cy="3880773"/>
          </a:xfrm>
        </p:spPr>
        <p:txBody>
          <a:bodyPr/>
          <a:lstStyle/>
          <a:p>
            <a:r>
              <a:rPr lang="en-US" dirty="0"/>
              <a:t>Tumor</a:t>
            </a:r>
          </a:p>
          <a:p>
            <a:r>
              <a:rPr lang="pl-PL" dirty="0" err="1"/>
              <a:t>Local</a:t>
            </a:r>
            <a:r>
              <a:rPr lang="pl-PL" dirty="0"/>
              <a:t> </a:t>
            </a:r>
            <a:r>
              <a:rPr lang="pl-PL" dirty="0" err="1"/>
              <a:t>invasion</a:t>
            </a:r>
            <a:r>
              <a:rPr lang="pl-PL" dirty="0"/>
              <a:t> </a:t>
            </a:r>
            <a:endParaRPr lang="en-US" dirty="0"/>
          </a:p>
          <a:p>
            <a:pPr lvl="1"/>
            <a:r>
              <a:rPr lang="en-US" dirty="0"/>
              <a:t>Adjacent tissue</a:t>
            </a:r>
          </a:p>
          <a:p>
            <a:pPr lvl="1"/>
            <a:r>
              <a:rPr lang="pl-PL" dirty="0" err="1"/>
              <a:t>Nodes</a:t>
            </a:r>
            <a:endParaRPr lang="pl-PL" dirty="0"/>
          </a:p>
          <a:p>
            <a:r>
              <a:rPr lang="pl-PL" dirty="0" err="1"/>
              <a:t>Metastases</a:t>
            </a:r>
            <a:endParaRPr lang="pl-PL" dirty="0"/>
          </a:p>
          <a:p>
            <a:endParaRPr lang="pl-PL" dirty="0"/>
          </a:p>
          <a:p>
            <a:r>
              <a:rPr lang="pl-PL" dirty="0"/>
              <a:t>TNM staging system</a:t>
            </a:r>
          </a:p>
          <a:p>
            <a:endParaRPr lang="pl-PL" dirty="0"/>
          </a:p>
          <a:p>
            <a:r>
              <a:rPr lang="pl-PL" dirty="0"/>
              <a:t>How big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TNM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T(</a:t>
            </a:r>
            <a:r>
              <a:rPr lang="en-US" dirty="0" err="1"/>
              <a:t>umor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Size, depth of invasion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N(odes)</a:t>
            </a:r>
          </a:p>
          <a:p>
            <a:pPr lvl="1"/>
            <a:r>
              <a:rPr lang="en-US" b="1" dirty="0"/>
              <a:t>Only local/regional</a:t>
            </a:r>
          </a:p>
          <a:p>
            <a:pPr lvl="1"/>
            <a:r>
              <a:rPr lang="en-US" dirty="0"/>
              <a:t>Number, size, localization</a:t>
            </a:r>
          </a:p>
          <a:p>
            <a:r>
              <a:rPr lang="en-US" dirty="0"/>
              <a:t>M(</a:t>
            </a:r>
            <a:r>
              <a:rPr lang="en-US" dirty="0" err="1"/>
              <a:t>etastases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Single, multiple</a:t>
            </a:r>
          </a:p>
          <a:p>
            <a:pPr marL="85725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889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Grade I</a:t>
            </a:r>
          </a:p>
          <a:p>
            <a:r>
              <a:rPr lang="pl-PL" dirty="0"/>
              <a:t>Grade II</a:t>
            </a:r>
          </a:p>
          <a:p>
            <a:r>
              <a:rPr lang="pl-PL" dirty="0"/>
              <a:t>Grade III</a:t>
            </a:r>
          </a:p>
          <a:p>
            <a:r>
              <a:rPr lang="pl-PL" dirty="0"/>
              <a:t>Grade IV</a:t>
            </a:r>
          </a:p>
          <a:p>
            <a:endParaRPr lang="pl-PL" dirty="0"/>
          </a:p>
          <a:p>
            <a:r>
              <a:rPr lang="en-US" dirty="0"/>
              <a:t>How aggressive it is?</a:t>
            </a:r>
          </a:p>
          <a:p>
            <a:pPr lvl="1"/>
            <a:r>
              <a:rPr lang="en-US" dirty="0"/>
              <a:t>A bit obsolete, but still important</a:t>
            </a:r>
          </a:p>
        </p:txBody>
      </p:sp>
    </p:spTree>
    <p:extLst>
      <p:ext uri="{BB962C8B-B14F-4D97-AF65-F5344CB8AC3E}">
        <p14:creationId xmlns:p14="http://schemas.microsoft.com/office/powerpoint/2010/main" val="2087900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FA7BC69-E850-4A61-9342-CBD6DD42A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69" y="1193790"/>
            <a:ext cx="9941259" cy="407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09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Cancer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our intention?</a:t>
            </a:r>
          </a:p>
          <a:p>
            <a:endParaRPr lang="en-US" dirty="0"/>
          </a:p>
          <a:p>
            <a:r>
              <a:rPr lang="en-US" dirty="0"/>
              <a:t>Curative</a:t>
            </a:r>
          </a:p>
          <a:p>
            <a:r>
              <a:rPr lang="en-US" dirty="0"/>
              <a:t>Palliative 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Our methods?</a:t>
            </a:r>
          </a:p>
          <a:p>
            <a:pPr marL="0" indent="0">
              <a:buNone/>
            </a:pPr>
            <a:r>
              <a:rPr lang="en-US" dirty="0"/>
              <a:t>Our aggressiveness?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8229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Introduction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Always ask</a:t>
            </a:r>
          </a:p>
          <a:p>
            <a:r>
              <a:rPr lang="en-US" dirty="0"/>
              <a:t>Have: white coat, stethoscopes, students' ID with</a:t>
            </a:r>
            <a:r>
              <a:rPr lang="pl-PL" dirty="0"/>
              <a:t> </a:t>
            </a:r>
            <a:r>
              <a:rPr lang="en-US" dirty="0"/>
              <a:t>you</a:t>
            </a:r>
          </a:p>
          <a:p>
            <a:r>
              <a:rPr lang="en-US" dirty="0"/>
              <a:t>Be on time</a:t>
            </a:r>
          </a:p>
          <a:p>
            <a:r>
              <a:rPr lang="en-US" dirty="0"/>
              <a:t>Try to pick up practical things</a:t>
            </a:r>
          </a:p>
          <a:p>
            <a:r>
              <a:rPr lang="en-US" dirty="0"/>
              <a:t>What is SAES?</a:t>
            </a:r>
          </a:p>
          <a:p>
            <a:r>
              <a:rPr lang="en-US" dirty="0"/>
              <a:t>What are „rotations”? And what are they for</a:t>
            </a:r>
          </a:p>
          <a:p>
            <a:r>
              <a:rPr lang="pl-PL" dirty="0" err="1"/>
              <a:t>Workshops</a:t>
            </a:r>
            <a:r>
              <a:rPr lang="en-US" dirty="0"/>
              <a:t>?</a:t>
            </a:r>
          </a:p>
          <a:p>
            <a:r>
              <a:rPr lang="en-US" dirty="0"/>
              <a:t>PBL </a:t>
            </a:r>
            <a:endParaRPr lang="pl-PL" dirty="0"/>
          </a:p>
          <a:p>
            <a:r>
              <a:rPr lang="en-US" dirty="0"/>
              <a:t>Exam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6957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Curative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Localized solid tumors</a:t>
            </a:r>
          </a:p>
          <a:p>
            <a:r>
              <a:rPr lang="en-US" dirty="0" err="1"/>
              <a:t>Oligometastases</a:t>
            </a:r>
            <a:r>
              <a:rPr lang="en-US" dirty="0"/>
              <a:t> </a:t>
            </a:r>
          </a:p>
          <a:p>
            <a:r>
              <a:rPr lang="en-US" dirty="0"/>
              <a:t>Extremely </a:t>
            </a:r>
            <a:r>
              <a:rPr lang="en-US" dirty="0" err="1"/>
              <a:t>ch</a:t>
            </a:r>
            <a:r>
              <a:rPr lang="pl-PL" dirty="0"/>
              <a:t>e</a:t>
            </a:r>
            <a:r>
              <a:rPr lang="en-US" dirty="0" err="1"/>
              <a:t>mosensitive</a:t>
            </a:r>
            <a:r>
              <a:rPr lang="en-US" dirty="0"/>
              <a:t> tumors</a:t>
            </a:r>
          </a:p>
          <a:p>
            <a:pPr lvl="1"/>
            <a:r>
              <a:rPr lang="en-US" dirty="0"/>
              <a:t>Testicular cancer</a:t>
            </a:r>
          </a:p>
          <a:p>
            <a:pPr lvl="1"/>
            <a:r>
              <a:rPr lang="en-US" dirty="0"/>
              <a:t>Some lymphomas and leukemia's</a:t>
            </a:r>
          </a:p>
        </p:txBody>
      </p:sp>
    </p:spTree>
    <p:extLst>
      <p:ext uri="{BB962C8B-B14F-4D97-AF65-F5344CB8AC3E}">
        <p14:creationId xmlns:p14="http://schemas.microsoft.com/office/powerpoint/2010/main" val="3915071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Palliative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Stage IV solid tumors</a:t>
            </a:r>
          </a:p>
          <a:p>
            <a:pPr lvl="1"/>
            <a:r>
              <a:rPr lang="en-US" dirty="0"/>
              <a:t>When radical treatment of metastases is not feasible</a:t>
            </a:r>
          </a:p>
          <a:p>
            <a:r>
              <a:rPr lang="en-US" dirty="0"/>
              <a:t>Locally advanced tumors </a:t>
            </a:r>
          </a:p>
          <a:p>
            <a:pPr lvl="1"/>
            <a:r>
              <a:rPr lang="en-US" dirty="0"/>
              <a:t>When radical treatment is not possible</a:t>
            </a:r>
          </a:p>
          <a:p>
            <a:r>
              <a:rPr lang="en-US" dirty="0"/>
              <a:t>Patient in poor general condition not feasible for curative treatment</a:t>
            </a:r>
          </a:p>
        </p:txBody>
      </p:sp>
    </p:spTree>
    <p:extLst>
      <p:ext uri="{BB962C8B-B14F-4D97-AF65-F5344CB8AC3E}">
        <p14:creationId xmlns:p14="http://schemas.microsoft.com/office/powerpoint/2010/main" val="3455559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Cancer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530274"/>
            <a:ext cx="8596668" cy="3880773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en-US" b="1" dirty="0"/>
              <a:t>Palliative</a:t>
            </a:r>
            <a:r>
              <a:rPr lang="pl-PL" b="1" dirty="0"/>
              <a:t> </a:t>
            </a:r>
            <a:r>
              <a:rPr lang="en-US" b="1" dirty="0"/>
              <a:t>≠</a:t>
            </a:r>
            <a:r>
              <a:rPr lang="pl-PL" b="1" dirty="0"/>
              <a:t> </a:t>
            </a:r>
            <a:r>
              <a:rPr lang="en-US" b="1" dirty="0"/>
              <a:t>Palliative</a:t>
            </a:r>
          </a:p>
          <a:p>
            <a:pPr marL="0" indent="0">
              <a:buNone/>
            </a:pPr>
            <a:endParaRPr lang="pl-PL" dirty="0"/>
          </a:p>
          <a:p>
            <a:r>
              <a:rPr lang="en-US" dirty="0"/>
              <a:t>Palliative</a:t>
            </a:r>
            <a:r>
              <a:rPr lang="pl-PL" dirty="0"/>
              <a:t> </a:t>
            </a:r>
            <a:r>
              <a:rPr lang="pl-PL" dirty="0" err="1"/>
              <a:t>chemotherapy</a:t>
            </a:r>
            <a:r>
              <a:rPr lang="pl-PL" dirty="0"/>
              <a:t> in colon cancer stage IV</a:t>
            </a:r>
          </a:p>
          <a:p>
            <a:pPr lvl="1"/>
            <a:r>
              <a:rPr lang="pl-PL" dirty="0"/>
              <a:t>OS from 6 </a:t>
            </a:r>
            <a:r>
              <a:rPr lang="pl-PL" dirty="0" err="1"/>
              <a:t>months</a:t>
            </a:r>
            <a:r>
              <a:rPr lang="pl-PL" dirty="0"/>
              <a:t> to 2-3 </a:t>
            </a:r>
            <a:r>
              <a:rPr lang="pl-PL" dirty="0" err="1"/>
              <a:t>years</a:t>
            </a:r>
            <a:endParaRPr lang="pl-PL" dirty="0"/>
          </a:p>
          <a:p>
            <a:pPr lvl="1"/>
            <a:endParaRPr lang="pl-PL" dirty="0"/>
          </a:p>
          <a:p>
            <a:r>
              <a:rPr lang="pl-PL" dirty="0" err="1"/>
              <a:t>Palliative</a:t>
            </a:r>
            <a:r>
              <a:rPr lang="pl-PL" dirty="0"/>
              <a:t> </a:t>
            </a:r>
            <a:r>
              <a:rPr lang="pl-PL" dirty="0" err="1"/>
              <a:t>care</a:t>
            </a:r>
            <a:r>
              <a:rPr lang="pl-PL" dirty="0"/>
              <a:t> = </a:t>
            </a:r>
            <a:r>
              <a:rPr lang="pl-PL" dirty="0" err="1"/>
              <a:t>hospice</a:t>
            </a:r>
            <a:r>
              <a:rPr lang="pl-PL" dirty="0"/>
              <a:t> </a:t>
            </a:r>
            <a:r>
              <a:rPr lang="pl-PL" dirty="0" err="1"/>
              <a:t>care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7412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Cancer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09" y="2160588"/>
            <a:ext cx="7086019" cy="3881437"/>
          </a:xfrm>
        </p:spPr>
      </p:pic>
    </p:spTree>
    <p:extLst>
      <p:ext uri="{BB962C8B-B14F-4D97-AF65-F5344CB8AC3E}">
        <p14:creationId xmlns:p14="http://schemas.microsoft.com/office/powerpoint/2010/main" val="1340375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Principles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Explain the principles of treatment over your patient on every level of disease</a:t>
            </a:r>
          </a:p>
          <a:p>
            <a:r>
              <a:rPr lang="en-US" dirty="0"/>
              <a:t>Evaluate the prognostic factors: tumor’s location, staging, grading, failure of primary treatment, length of time from the treatment to relapse, PS, nutrition</a:t>
            </a:r>
          </a:p>
          <a:p>
            <a:r>
              <a:rPr lang="en-US" dirty="0"/>
              <a:t>Individualize plan of treatment</a:t>
            </a:r>
          </a:p>
          <a:p>
            <a:r>
              <a:rPr lang="en-US" dirty="0"/>
              <a:t>Treat the patient not only the disease: coping with physical symptoms; identification of situations when secondary, negative effects are stronger; psychological support</a:t>
            </a:r>
          </a:p>
          <a:p>
            <a:r>
              <a:rPr lang="en-US" dirty="0"/>
              <a:t>Radical and palliative treatment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737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Principles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648861"/>
            <a:ext cx="8596668" cy="3880773"/>
          </a:xfrm>
        </p:spPr>
        <p:txBody>
          <a:bodyPr/>
          <a:lstStyle/>
          <a:p>
            <a:r>
              <a:rPr lang="en-US" dirty="0"/>
              <a:t>Patients treated at the comprehensive cancer center have considerably better survival than those treated in a local hospital! (Harding et al, 1993, Junior et al, 1994, Gillis et al, 1996)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5834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ymbol zastępczy zawartości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" r="12053" b="-4"/>
          <a:stretch/>
        </p:blipFill>
        <p:spPr>
          <a:xfrm>
            <a:off x="4858952" y="2047364"/>
            <a:ext cx="4415050" cy="388236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pl-PL" dirty="0" err="1"/>
              <a:t>Multidiscilinary</a:t>
            </a:r>
            <a:r>
              <a:rPr lang="pl-PL" dirty="0"/>
              <a:t> team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2472612"/>
            <a:ext cx="4061423" cy="2538389"/>
          </a:xfrm>
        </p:spPr>
      </p:pic>
    </p:spTree>
    <p:extLst>
      <p:ext uri="{BB962C8B-B14F-4D97-AF65-F5344CB8AC3E}">
        <p14:creationId xmlns:p14="http://schemas.microsoft.com/office/powerpoint/2010/main" val="1194307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Oncology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666616"/>
            <a:ext cx="8596668" cy="3880773"/>
          </a:xfrm>
        </p:spPr>
        <p:txBody>
          <a:bodyPr/>
          <a:lstStyle/>
          <a:p>
            <a:r>
              <a:rPr lang="pl-PL" dirty="0" err="1"/>
              <a:t>Surgical</a:t>
            </a:r>
            <a:r>
              <a:rPr lang="pl-PL" dirty="0"/>
              <a:t> </a:t>
            </a:r>
            <a:r>
              <a:rPr lang="pl-PL" dirty="0" err="1"/>
              <a:t>oncology</a:t>
            </a:r>
            <a:endParaRPr lang="pl-PL" dirty="0"/>
          </a:p>
          <a:p>
            <a:r>
              <a:rPr lang="pl-PL" dirty="0" err="1"/>
              <a:t>Radiation</a:t>
            </a:r>
            <a:r>
              <a:rPr lang="pl-PL" dirty="0"/>
              <a:t> </a:t>
            </a:r>
            <a:r>
              <a:rPr lang="pl-PL" dirty="0" err="1"/>
              <a:t>oncology</a:t>
            </a:r>
            <a:endParaRPr lang="pl-PL" dirty="0"/>
          </a:p>
          <a:p>
            <a:r>
              <a:rPr lang="pl-PL" u="sng" dirty="0" err="1"/>
              <a:t>Medical</a:t>
            </a:r>
            <a:r>
              <a:rPr lang="pl-PL" u="sng" dirty="0"/>
              <a:t> </a:t>
            </a:r>
            <a:r>
              <a:rPr lang="pl-PL" u="sng" dirty="0" err="1"/>
              <a:t>oncology</a:t>
            </a:r>
            <a:endParaRPr lang="pl-PL" u="sng" dirty="0"/>
          </a:p>
        </p:txBody>
      </p:sp>
    </p:spTree>
    <p:extLst>
      <p:ext uri="{BB962C8B-B14F-4D97-AF65-F5344CB8AC3E}">
        <p14:creationId xmlns:p14="http://schemas.microsoft.com/office/powerpoint/2010/main" val="221365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Medical</a:t>
            </a:r>
            <a:r>
              <a:rPr lang="pl-PL" dirty="0"/>
              <a:t> </a:t>
            </a:r>
            <a:r>
              <a:rPr lang="pl-PL" dirty="0" err="1"/>
              <a:t>oncology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Not </a:t>
            </a:r>
            <a:r>
              <a:rPr lang="pl-PL" dirty="0" err="1"/>
              <a:t>an</a:t>
            </a:r>
            <a:r>
              <a:rPr lang="pl-PL" dirty="0"/>
              <a:t> „</a:t>
            </a:r>
            <a:r>
              <a:rPr lang="pl-PL" dirty="0" err="1"/>
              <a:t>universal</a:t>
            </a:r>
            <a:r>
              <a:rPr lang="pl-PL" dirty="0"/>
              <a:t>” </a:t>
            </a:r>
            <a:r>
              <a:rPr lang="pl-PL" dirty="0" err="1"/>
              <a:t>speciality</a:t>
            </a:r>
            <a:endParaRPr lang="pl-PL" dirty="0"/>
          </a:p>
          <a:p>
            <a:endParaRPr lang="pl-PL" dirty="0"/>
          </a:p>
          <a:p>
            <a:r>
              <a:rPr lang="pl-PL" dirty="0" err="1"/>
              <a:t>Medical</a:t>
            </a:r>
            <a:r>
              <a:rPr lang="pl-PL" dirty="0"/>
              <a:t> </a:t>
            </a:r>
            <a:r>
              <a:rPr lang="pl-PL" dirty="0" err="1"/>
              <a:t>oncology</a:t>
            </a:r>
            <a:r>
              <a:rPr lang="pl-PL" dirty="0"/>
              <a:t> (</a:t>
            </a:r>
            <a:r>
              <a:rPr lang="pl-PL" dirty="0" err="1"/>
              <a:t>drugs</a:t>
            </a:r>
            <a:r>
              <a:rPr lang="pl-PL" dirty="0"/>
              <a:t>, PL, UK, FRA)</a:t>
            </a:r>
          </a:p>
          <a:p>
            <a:r>
              <a:rPr lang="pl-PL" dirty="0" err="1"/>
              <a:t>Clinical</a:t>
            </a:r>
            <a:r>
              <a:rPr lang="pl-PL" dirty="0"/>
              <a:t> </a:t>
            </a:r>
            <a:r>
              <a:rPr lang="pl-PL" dirty="0" err="1"/>
              <a:t>oncology</a:t>
            </a:r>
            <a:r>
              <a:rPr lang="pl-PL" dirty="0"/>
              <a:t> (</a:t>
            </a:r>
            <a:r>
              <a:rPr lang="pl-PL" dirty="0" err="1"/>
              <a:t>drugs</a:t>
            </a:r>
            <a:r>
              <a:rPr lang="pl-PL" dirty="0"/>
              <a:t> + </a:t>
            </a:r>
            <a:r>
              <a:rPr lang="pl-PL" dirty="0" err="1"/>
              <a:t>radiotherapy</a:t>
            </a:r>
            <a:r>
              <a:rPr lang="pl-PL" dirty="0"/>
              <a:t>, UK)</a:t>
            </a:r>
          </a:p>
          <a:p>
            <a:r>
              <a:rPr lang="pl-PL" dirty="0" err="1"/>
              <a:t>Hematooncology</a:t>
            </a:r>
            <a:r>
              <a:rPr lang="pl-PL" dirty="0"/>
              <a:t> (cancer + leukemia, </a:t>
            </a:r>
            <a:r>
              <a:rPr lang="pl-PL" dirty="0" err="1"/>
              <a:t>Ger</a:t>
            </a:r>
            <a:r>
              <a:rPr lang="pl-PL" dirty="0"/>
              <a:t>) </a:t>
            </a:r>
          </a:p>
          <a:p>
            <a:r>
              <a:rPr lang="pl-PL" dirty="0" err="1"/>
              <a:t>Surgical</a:t>
            </a:r>
            <a:r>
              <a:rPr lang="pl-PL" dirty="0"/>
              <a:t> </a:t>
            </a:r>
            <a:r>
              <a:rPr lang="pl-PL" dirty="0" err="1"/>
              <a:t>oncology</a:t>
            </a:r>
            <a:r>
              <a:rPr lang="pl-PL" dirty="0"/>
              <a:t>, </a:t>
            </a:r>
            <a:r>
              <a:rPr lang="pl-PL" dirty="0" err="1"/>
              <a:t>gynecological</a:t>
            </a:r>
            <a:r>
              <a:rPr lang="pl-PL" dirty="0"/>
              <a:t> </a:t>
            </a:r>
            <a:r>
              <a:rPr lang="pl-PL" dirty="0" err="1"/>
              <a:t>oncology</a:t>
            </a:r>
            <a:r>
              <a:rPr lang="pl-PL" dirty="0"/>
              <a:t> (</a:t>
            </a:r>
            <a:r>
              <a:rPr lang="pl-PL" dirty="0" err="1"/>
              <a:t>drugs</a:t>
            </a:r>
            <a:r>
              <a:rPr lang="pl-PL" dirty="0"/>
              <a:t> + </a:t>
            </a:r>
            <a:r>
              <a:rPr lang="pl-PL" dirty="0" err="1"/>
              <a:t>surgery</a:t>
            </a:r>
            <a:r>
              <a:rPr lang="pl-PL" dirty="0"/>
              <a:t>, PL)</a:t>
            </a:r>
          </a:p>
        </p:txBody>
      </p:sp>
    </p:spTree>
    <p:extLst>
      <p:ext uri="{BB962C8B-B14F-4D97-AF65-F5344CB8AC3E}">
        <p14:creationId xmlns:p14="http://schemas.microsoft.com/office/powerpoint/2010/main" val="1062749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Modalities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Knife</a:t>
            </a:r>
            <a:endParaRPr lang="pl-PL" dirty="0"/>
          </a:p>
          <a:p>
            <a:r>
              <a:rPr lang="pl-PL" dirty="0" err="1"/>
              <a:t>Beam</a:t>
            </a:r>
            <a:endParaRPr lang="pl-PL" dirty="0"/>
          </a:p>
          <a:p>
            <a:r>
              <a:rPr lang="pl-PL" dirty="0" err="1"/>
              <a:t>Drug</a:t>
            </a:r>
            <a:endParaRPr lang="pl-PL" dirty="0"/>
          </a:p>
          <a:p>
            <a:endParaRPr lang="pl-PL" dirty="0"/>
          </a:p>
          <a:p>
            <a:r>
              <a:rPr lang="pl-PL" dirty="0" err="1"/>
              <a:t>Goal</a:t>
            </a:r>
            <a:r>
              <a:rPr lang="pl-PL" dirty="0"/>
              <a:t>?</a:t>
            </a:r>
          </a:p>
          <a:p>
            <a:pPr lvl="1"/>
            <a:r>
              <a:rPr lang="pl-PL" dirty="0" err="1"/>
              <a:t>Eradicate</a:t>
            </a:r>
            <a:r>
              <a:rPr lang="pl-PL" dirty="0"/>
              <a:t> </a:t>
            </a:r>
            <a:r>
              <a:rPr lang="pl-PL" dirty="0" err="1"/>
              <a:t>all</a:t>
            </a:r>
            <a:r>
              <a:rPr lang="pl-PL" dirty="0"/>
              <a:t> cancer </a:t>
            </a:r>
            <a:r>
              <a:rPr lang="pl-PL" dirty="0" err="1"/>
              <a:t>cells</a:t>
            </a:r>
            <a:endParaRPr lang="pl-PL" dirty="0"/>
          </a:p>
          <a:p>
            <a:pPr lvl="1"/>
            <a:r>
              <a:rPr lang="pl-PL" dirty="0"/>
              <a:t>Do</a:t>
            </a:r>
            <a:r>
              <a:rPr lang="en-US" dirty="0"/>
              <a:t> not</a:t>
            </a:r>
            <a:r>
              <a:rPr lang="pl-PL" dirty="0"/>
              <a:t> </a:t>
            </a:r>
            <a:r>
              <a:rPr lang="pl-PL" dirty="0" err="1"/>
              <a:t>kill</a:t>
            </a:r>
            <a:r>
              <a:rPr lang="pl-PL" dirty="0"/>
              <a:t> </a:t>
            </a:r>
            <a:r>
              <a:rPr lang="pl-PL" dirty="0" err="1"/>
              <a:t>patients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943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D8F6E0-B3BC-40E9-BCCE-812E61FFA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2A2D44-EE19-47A7-983E-9AE0ECFF0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586718"/>
            <a:ext cx="8596668" cy="3880773"/>
          </a:xfrm>
        </p:spPr>
        <p:txBody>
          <a:bodyPr/>
          <a:lstStyle/>
          <a:p>
            <a:r>
              <a:rPr lang="en-US" dirty="0"/>
              <a:t>Department</a:t>
            </a:r>
            <a:r>
              <a:rPr lang="pl-PL" dirty="0"/>
              <a:t> of </a:t>
            </a:r>
            <a:r>
              <a:rPr lang="en-US" dirty="0"/>
              <a:t>medical</a:t>
            </a:r>
            <a:r>
              <a:rPr lang="pl-PL" dirty="0"/>
              <a:t> </a:t>
            </a:r>
            <a:r>
              <a:rPr lang="pl-PL" dirty="0" err="1"/>
              <a:t>oncology</a:t>
            </a:r>
            <a:r>
              <a:rPr lang="pl-PL" dirty="0"/>
              <a:t>, Śniadeckich 10 </a:t>
            </a:r>
            <a:r>
              <a:rPr lang="pl-PL" dirty="0" err="1"/>
              <a:t>str</a:t>
            </a:r>
            <a:r>
              <a:rPr lang="pl-PL" dirty="0"/>
              <a:t>, 2nd </a:t>
            </a:r>
            <a:r>
              <a:rPr lang="pl-PL" dirty="0" err="1"/>
              <a:t>floor</a:t>
            </a:r>
            <a:endParaRPr lang="pl-PL" dirty="0"/>
          </a:p>
          <a:p>
            <a:r>
              <a:rPr lang="pl-PL" dirty="0"/>
              <a:t>Meeting point : </a:t>
            </a:r>
            <a:r>
              <a:rPr lang="en-US" dirty="0"/>
              <a:t>registration</a:t>
            </a:r>
            <a:endParaRPr lang="pl-PL" dirty="0"/>
          </a:p>
          <a:p>
            <a:r>
              <a:rPr lang="pl-PL" dirty="0" err="1"/>
              <a:t>Rotation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147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Modalities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719883"/>
            <a:ext cx="8596668" cy="3880773"/>
          </a:xfrm>
        </p:spPr>
        <p:txBody>
          <a:bodyPr/>
          <a:lstStyle/>
          <a:p>
            <a:r>
              <a:rPr lang="en-US" dirty="0"/>
              <a:t>Are all methods of treatment equal?</a:t>
            </a:r>
          </a:p>
          <a:p>
            <a:r>
              <a:rPr lang="en-US" dirty="0"/>
              <a:t>Surgery&gt; Radiotherapy&gt; </a:t>
            </a:r>
            <a:r>
              <a:rPr lang="en-US" u="sng" dirty="0"/>
              <a:t>Systemic treatment</a:t>
            </a:r>
            <a:endParaRPr lang="pl-PL" u="sng" dirty="0"/>
          </a:p>
        </p:txBody>
      </p:sp>
    </p:spTree>
    <p:extLst>
      <p:ext uri="{BB962C8B-B14F-4D97-AF65-F5344CB8AC3E}">
        <p14:creationId xmlns:p14="http://schemas.microsoft.com/office/powerpoint/2010/main" val="4048068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Drugs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Chemotherapy</a:t>
            </a:r>
            <a:endParaRPr lang="pl-PL" dirty="0"/>
          </a:p>
          <a:p>
            <a:r>
              <a:rPr lang="pl-PL" dirty="0" err="1"/>
              <a:t>Hormonotherapy</a:t>
            </a:r>
            <a:endParaRPr lang="pl-PL" dirty="0"/>
          </a:p>
          <a:p>
            <a:r>
              <a:rPr lang="pl-PL" dirty="0" err="1"/>
              <a:t>Targeted</a:t>
            </a:r>
            <a:r>
              <a:rPr lang="pl-PL" dirty="0"/>
              <a:t> </a:t>
            </a:r>
            <a:r>
              <a:rPr lang="pl-PL" dirty="0" err="1"/>
              <a:t>treatment</a:t>
            </a:r>
            <a:r>
              <a:rPr lang="pl-PL" dirty="0"/>
              <a:t> </a:t>
            </a:r>
          </a:p>
          <a:p>
            <a:pPr lvl="1"/>
            <a:r>
              <a:rPr lang="pl-PL" dirty="0" err="1"/>
              <a:t>Immunotherapy</a:t>
            </a:r>
            <a:endParaRPr lang="pl-PL" dirty="0"/>
          </a:p>
          <a:p>
            <a:pPr lvl="1"/>
            <a:r>
              <a:rPr lang="pl-PL" dirty="0"/>
              <a:t>TKI </a:t>
            </a:r>
            <a:r>
              <a:rPr lang="pl-PL" dirty="0" err="1"/>
              <a:t>inhibitors</a:t>
            </a:r>
            <a:endParaRPr lang="pl-PL" dirty="0"/>
          </a:p>
          <a:p>
            <a:pPr lvl="1"/>
            <a:r>
              <a:rPr lang="pl-PL" dirty="0" err="1"/>
              <a:t>Monoclonal</a:t>
            </a:r>
            <a:r>
              <a:rPr lang="pl-PL" dirty="0"/>
              <a:t> </a:t>
            </a:r>
            <a:r>
              <a:rPr lang="pl-PL" dirty="0" err="1"/>
              <a:t>antibodies</a:t>
            </a:r>
            <a:endParaRPr lang="pl-PL" dirty="0"/>
          </a:p>
          <a:p>
            <a:pPr lvl="1"/>
            <a:r>
              <a:rPr lang="pl-PL" dirty="0" err="1"/>
              <a:t>etc</a:t>
            </a:r>
            <a:endParaRPr lang="pl-PL" dirty="0"/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7028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Subjective</a:t>
            </a:r>
            <a:r>
              <a:rPr lang="pl-PL" dirty="0"/>
              <a:t> </a:t>
            </a:r>
            <a:r>
              <a:rPr lang="pl-PL" dirty="0" err="1"/>
              <a:t>efficacy</a:t>
            </a:r>
            <a:r>
              <a:rPr lang="pl-PL" dirty="0"/>
              <a:t> index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Authors own reflection</a:t>
            </a:r>
          </a:p>
          <a:p>
            <a:r>
              <a:rPr lang="en-US" dirty="0"/>
              <a:t>Not a true index </a:t>
            </a:r>
          </a:p>
          <a:p>
            <a:r>
              <a:rPr lang="en-US" dirty="0"/>
              <a:t>Do</a:t>
            </a:r>
            <a:r>
              <a:rPr lang="pl-PL" dirty="0"/>
              <a:t> </a:t>
            </a:r>
            <a:r>
              <a:rPr lang="en-US" dirty="0"/>
              <a:t>n</a:t>
            </a:r>
            <a:r>
              <a:rPr lang="pl-PL" dirty="0"/>
              <a:t>o</a:t>
            </a:r>
            <a:r>
              <a:rPr lang="en-US" dirty="0"/>
              <a:t>t use it outside of this presentation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r>
              <a:rPr lang="en-US" dirty="0">
                <a:sym typeface="Wingdings" panose="05000000000000000000" pitchFamily="2" charset="2"/>
              </a:rPr>
              <a:t>Antibiotics = 10/10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51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Cytotoxic</a:t>
            </a:r>
            <a:r>
              <a:rPr lang="pl-PL" dirty="0"/>
              <a:t> </a:t>
            </a:r>
            <a:r>
              <a:rPr lang="pl-PL" dirty="0" err="1"/>
              <a:t>chemotherapy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</a:t>
            </a:r>
          </a:p>
          <a:p>
            <a:r>
              <a:rPr lang="en-US" dirty="0"/>
              <a:t>Cheap</a:t>
            </a:r>
          </a:p>
          <a:p>
            <a:r>
              <a:rPr lang="en-US" dirty="0"/>
              <a:t>Toxic</a:t>
            </a:r>
          </a:p>
          <a:p>
            <a:r>
              <a:rPr lang="en-US" dirty="0"/>
              <a:t>„Spearhead” treatment</a:t>
            </a:r>
          </a:p>
          <a:p>
            <a:r>
              <a:rPr lang="en-US" dirty="0"/>
              <a:t>Subjective efficacy index =5/10</a:t>
            </a:r>
          </a:p>
          <a:p>
            <a:pPr lvl="1"/>
            <a:r>
              <a:rPr lang="en-US" dirty="0"/>
              <a:t>….. Probably will not evolve too much….</a:t>
            </a:r>
          </a:p>
          <a:p>
            <a:pPr lvl="1"/>
            <a:r>
              <a:rPr lang="en-US" dirty="0"/>
              <a:t>Still a cornerstone </a:t>
            </a:r>
          </a:p>
        </p:txBody>
      </p:sp>
    </p:spTree>
    <p:extLst>
      <p:ext uri="{BB962C8B-B14F-4D97-AF65-F5344CB8AC3E}">
        <p14:creationId xmlns:p14="http://schemas.microsoft.com/office/powerpoint/2010/main" val="1880013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Hormonotherapy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</a:t>
            </a:r>
          </a:p>
          <a:p>
            <a:r>
              <a:rPr lang="en-US" dirty="0"/>
              <a:t>Cheap</a:t>
            </a:r>
          </a:p>
          <a:p>
            <a:r>
              <a:rPr lang="en-US" dirty="0"/>
              <a:t>Safe</a:t>
            </a:r>
          </a:p>
          <a:p>
            <a:r>
              <a:rPr lang="en-US" dirty="0"/>
              <a:t>„weapon only effective against special types of enemies”</a:t>
            </a:r>
          </a:p>
          <a:p>
            <a:r>
              <a:rPr lang="en-US" dirty="0"/>
              <a:t>SIE 8/10</a:t>
            </a:r>
          </a:p>
          <a:p>
            <a:pPr lvl="1"/>
            <a:r>
              <a:rPr lang="en-US" dirty="0"/>
              <a:t>…only effective in small group of diseases…</a:t>
            </a:r>
          </a:p>
          <a:p>
            <a:pPr lvl="1"/>
            <a:r>
              <a:rPr lang="en-US" dirty="0"/>
              <a:t>…probably will not evolve to much…</a:t>
            </a:r>
          </a:p>
        </p:txBody>
      </p:sp>
    </p:spTree>
    <p:extLst>
      <p:ext uri="{BB962C8B-B14F-4D97-AF65-F5344CB8AC3E}">
        <p14:creationId xmlns:p14="http://schemas.microsoft.com/office/powerpoint/2010/main" val="4175997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Targeted</a:t>
            </a:r>
            <a:r>
              <a:rPr lang="pl-PL" dirty="0"/>
              <a:t> </a:t>
            </a:r>
            <a:r>
              <a:rPr lang="pl-PL" dirty="0" err="1"/>
              <a:t>treatment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Modern</a:t>
            </a:r>
          </a:p>
          <a:p>
            <a:endParaRPr lang="en-US" dirty="0"/>
          </a:p>
          <a:p>
            <a:r>
              <a:rPr lang="en-US" dirty="0"/>
              <a:t>Expensive</a:t>
            </a:r>
          </a:p>
          <a:p>
            <a:pPr lvl="1"/>
            <a:r>
              <a:rPr lang="en-US" dirty="0"/>
              <a:t>100k $ for </a:t>
            </a:r>
            <a:r>
              <a:rPr lang="en-US" dirty="0" err="1"/>
              <a:t>ipilimumab</a:t>
            </a:r>
            <a:endParaRPr lang="en-US" dirty="0"/>
          </a:p>
          <a:p>
            <a:pPr lvl="1"/>
            <a:r>
              <a:rPr lang="en-US" dirty="0"/>
              <a:t>10k $/month for </a:t>
            </a:r>
            <a:r>
              <a:rPr lang="en-US" dirty="0" err="1"/>
              <a:t>vemurafenb</a:t>
            </a:r>
            <a:endParaRPr lang="en-US" dirty="0"/>
          </a:p>
          <a:p>
            <a:r>
              <a:rPr lang="en-US" dirty="0"/>
              <a:t>„Sniper gun”</a:t>
            </a:r>
          </a:p>
          <a:p>
            <a:pPr marL="0" indent="0">
              <a:buNone/>
            </a:pPr>
            <a:r>
              <a:rPr lang="en-US" dirty="0"/>
              <a:t>SEI 6/10 </a:t>
            </a:r>
          </a:p>
          <a:p>
            <a:pPr marL="0" indent="0">
              <a:buNone/>
            </a:pPr>
            <a:r>
              <a:rPr lang="en-US" dirty="0"/>
              <a:t>	…probably will </a:t>
            </a:r>
            <a:r>
              <a:rPr lang="en-US" dirty="0" err="1"/>
              <a:t>evlove</a:t>
            </a: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	…but not yet evolved…</a:t>
            </a:r>
          </a:p>
          <a:p>
            <a:pPr marL="0" indent="0">
              <a:buNone/>
            </a:pPr>
            <a:r>
              <a:rPr lang="pl-PL" dirty="0"/>
              <a:t>	</a:t>
            </a:r>
          </a:p>
          <a:p>
            <a:pPr lvl="1"/>
            <a:endParaRPr lang="pl-PL" dirty="0"/>
          </a:p>
          <a:p>
            <a:pPr marL="457200" lvl="1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1401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Chemotherapy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Curative </a:t>
            </a:r>
          </a:p>
          <a:p>
            <a:pPr lvl="1"/>
            <a:r>
              <a:rPr lang="en-US" dirty="0"/>
              <a:t>Testicular cancer, </a:t>
            </a:r>
            <a:r>
              <a:rPr lang="pl-PL" dirty="0" err="1"/>
              <a:t>lymphomas</a:t>
            </a:r>
            <a:endParaRPr lang="en-US" dirty="0"/>
          </a:p>
          <a:p>
            <a:r>
              <a:rPr lang="en-US" dirty="0"/>
              <a:t>Neoadjuvant, adjuvant, concurrent</a:t>
            </a:r>
          </a:p>
          <a:p>
            <a:pPr lvl="1"/>
            <a:r>
              <a:rPr lang="en-US" dirty="0"/>
              <a:t>To enhance efficacy, shrink tumor, decrease risk of recurrence</a:t>
            </a:r>
          </a:p>
          <a:p>
            <a:r>
              <a:rPr lang="en-US" dirty="0"/>
              <a:t>Palliative</a:t>
            </a:r>
          </a:p>
          <a:p>
            <a:pPr lvl="1"/>
            <a:r>
              <a:rPr lang="en-US" dirty="0"/>
              <a:t>To increase survival </a:t>
            </a:r>
          </a:p>
          <a:p>
            <a:pPr lvl="1"/>
            <a:r>
              <a:rPr lang="en-US" dirty="0"/>
              <a:t>To maintain QoL</a:t>
            </a:r>
          </a:p>
          <a:p>
            <a:pPr lvl="1"/>
            <a:r>
              <a:rPr lang="en-US" dirty="0"/>
              <a:t>To decrease symptoms of disease</a:t>
            </a:r>
          </a:p>
        </p:txBody>
      </p:sp>
    </p:spTree>
    <p:extLst>
      <p:ext uri="{BB962C8B-B14F-4D97-AF65-F5344CB8AC3E}">
        <p14:creationId xmlns:p14="http://schemas.microsoft.com/office/powerpoint/2010/main" val="3351786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Chemotherapy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treatment successful</a:t>
            </a:r>
          </a:p>
          <a:p>
            <a:pPr lvl="1"/>
            <a:r>
              <a:rPr lang="en-US" dirty="0"/>
              <a:t>RECIST (Response evaluation criteria in solid tumors)</a:t>
            </a:r>
          </a:p>
          <a:p>
            <a:pPr lvl="2"/>
            <a:r>
              <a:rPr lang="en-US" dirty="0"/>
              <a:t>CR – complete response</a:t>
            </a:r>
          </a:p>
          <a:p>
            <a:pPr lvl="2"/>
            <a:r>
              <a:rPr lang="en-US" dirty="0"/>
              <a:t>PR – partial response (&gt;30%)</a:t>
            </a:r>
          </a:p>
          <a:p>
            <a:pPr lvl="2"/>
            <a:r>
              <a:rPr lang="en-US" dirty="0"/>
              <a:t>SD- stable disease</a:t>
            </a:r>
          </a:p>
          <a:p>
            <a:pPr lvl="2"/>
            <a:r>
              <a:rPr lang="en-US" dirty="0"/>
              <a:t>PD – progressive disease</a:t>
            </a:r>
          </a:p>
        </p:txBody>
      </p:sp>
    </p:spTree>
    <p:extLst>
      <p:ext uri="{BB962C8B-B14F-4D97-AF65-F5344CB8AC3E}">
        <p14:creationId xmlns:p14="http://schemas.microsoft.com/office/powerpoint/2010/main" val="2784420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DNR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resuscitate</a:t>
            </a:r>
          </a:p>
          <a:p>
            <a:endParaRPr lang="en-US" dirty="0"/>
          </a:p>
          <a:p>
            <a:r>
              <a:rPr lang="en-US" dirty="0"/>
              <a:t>No such law in Poland</a:t>
            </a:r>
          </a:p>
          <a:p>
            <a:r>
              <a:rPr lang="en-US" dirty="0"/>
              <a:t>„</a:t>
            </a:r>
            <a:r>
              <a:rPr lang="en-US" dirty="0" err="1"/>
              <a:t>Persistant</a:t>
            </a:r>
            <a:r>
              <a:rPr lang="en-US" dirty="0"/>
              <a:t> therapy”</a:t>
            </a:r>
          </a:p>
        </p:txBody>
      </p:sp>
    </p:spTree>
    <p:extLst>
      <p:ext uri="{BB962C8B-B14F-4D97-AF65-F5344CB8AC3E}">
        <p14:creationId xmlns:p14="http://schemas.microsoft.com/office/powerpoint/2010/main" val="1444820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Tumor </a:t>
            </a:r>
            <a:r>
              <a:rPr lang="pl-PL" dirty="0" err="1"/>
              <a:t>markers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Less useful than you may think</a:t>
            </a:r>
          </a:p>
          <a:p>
            <a:endParaRPr lang="en-US" dirty="0"/>
          </a:p>
          <a:p>
            <a:r>
              <a:rPr lang="en-US" dirty="0"/>
              <a:t>Screening of healthy population – false</a:t>
            </a:r>
            <a:r>
              <a:rPr lang="pl-PL" dirty="0"/>
              <a:t>/</a:t>
            </a:r>
            <a:r>
              <a:rPr lang="pl-PL" dirty="0" err="1"/>
              <a:t>true</a:t>
            </a:r>
            <a:endParaRPr lang="en-US" dirty="0"/>
          </a:p>
          <a:p>
            <a:r>
              <a:rPr lang="en-US" dirty="0"/>
              <a:t>Diagnosis of a malignancy – false</a:t>
            </a:r>
          </a:p>
          <a:p>
            <a:r>
              <a:rPr lang="en-US" dirty="0"/>
              <a:t>Determining the prognosis – true</a:t>
            </a:r>
          </a:p>
          <a:p>
            <a:r>
              <a:rPr lang="en-US" b="1" dirty="0"/>
              <a:t>Monitoring of patient during/ after treatment - true</a:t>
            </a:r>
          </a:p>
        </p:txBody>
      </p:sp>
    </p:spTree>
    <p:extLst>
      <p:ext uri="{BB962C8B-B14F-4D97-AF65-F5344CB8AC3E}">
        <p14:creationId xmlns:p14="http://schemas.microsoft.com/office/powerpoint/2010/main" val="802376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849870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topics of these presentations should be chosen by students</a:t>
            </a:r>
            <a:endParaRPr lang="pl-PL" dirty="0"/>
          </a:p>
          <a:p>
            <a:pPr marL="0" indent="0">
              <a:buNone/>
            </a:pPr>
            <a:r>
              <a:rPr lang="en-US" dirty="0"/>
              <a:t>from the available list :</a:t>
            </a:r>
          </a:p>
          <a:p>
            <a:r>
              <a:rPr lang="en-US" dirty="0"/>
              <a:t>1. Bowel obstruction in cancer patients</a:t>
            </a:r>
          </a:p>
          <a:p>
            <a:r>
              <a:rPr lang="pl-PL" dirty="0"/>
              <a:t>2</a:t>
            </a:r>
            <a:r>
              <a:rPr lang="en-US" dirty="0"/>
              <a:t>. VTE and cancer</a:t>
            </a:r>
          </a:p>
          <a:p>
            <a:r>
              <a:rPr lang="en-US" dirty="0"/>
              <a:t>3. </a:t>
            </a:r>
            <a:r>
              <a:rPr lang="en-US" dirty="0" err="1"/>
              <a:t>Oncoemergency</a:t>
            </a:r>
            <a:r>
              <a:rPr lang="en-US" dirty="0"/>
              <a:t>: increased intracranial pressure</a:t>
            </a:r>
          </a:p>
          <a:p>
            <a:r>
              <a:rPr lang="en-US" dirty="0"/>
              <a:t>4. Pericardial tamponade due to malignant pericardial effusion</a:t>
            </a:r>
          </a:p>
          <a:p>
            <a:r>
              <a:rPr lang="en-US" dirty="0"/>
              <a:t>Students are asked to divide into 4 equal groups (per each SAES</a:t>
            </a:r>
            <a:r>
              <a:rPr lang="pl-PL" dirty="0"/>
              <a:t> </a:t>
            </a:r>
            <a:r>
              <a:rPr lang="en-US" dirty="0"/>
              <a:t>meeting) and prepare ppt. The time is 7-10 minutes for</a:t>
            </a:r>
            <a:r>
              <a:rPr lang="pl-PL" dirty="0"/>
              <a:t> </a:t>
            </a:r>
            <a:r>
              <a:rPr lang="en-US" dirty="0"/>
              <a:t>presentation plus 1-2 minutes for discussion/questions, which</a:t>
            </a:r>
            <a:r>
              <a:rPr lang="pl-PL" dirty="0"/>
              <a:t> </a:t>
            </a:r>
            <a:r>
              <a:rPr lang="en-US" dirty="0"/>
              <a:t>means no more than 12 slides (including ‘hello’ and ‘thank </a:t>
            </a:r>
            <a:r>
              <a:rPr lang="en-US" dirty="0" err="1"/>
              <a:t>you’slide</a:t>
            </a:r>
            <a:r>
              <a:rPr lang="en-US" dirty="0"/>
              <a:t>;</a:t>
            </a:r>
          </a:p>
          <a:p>
            <a:r>
              <a:rPr lang="en-US" dirty="0"/>
              <a:t>Not only the presentation itself, but also the way it is presented</a:t>
            </a:r>
            <a:r>
              <a:rPr lang="pl-PL" dirty="0"/>
              <a:t> </a:t>
            </a:r>
            <a:r>
              <a:rPr lang="en-US" dirty="0"/>
              <a:t>are taken into consideration.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3734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Tumor </a:t>
            </a:r>
            <a:r>
              <a:rPr lang="pl-PL" dirty="0" err="1"/>
              <a:t>markers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Germinal tumors</a:t>
            </a:r>
            <a:r>
              <a:rPr lang="pl-PL" dirty="0"/>
              <a:t> </a:t>
            </a:r>
            <a:r>
              <a:rPr lang="en-US" dirty="0"/>
              <a:t>B-HCG , AFP, LDH</a:t>
            </a:r>
          </a:p>
          <a:p>
            <a:r>
              <a:rPr lang="en-US" dirty="0"/>
              <a:t>Colon ca</a:t>
            </a:r>
            <a:r>
              <a:rPr lang="pl-PL" dirty="0" err="1"/>
              <a:t>ncer</a:t>
            </a:r>
            <a:r>
              <a:rPr lang="pl-PL" dirty="0"/>
              <a:t> &gt; </a:t>
            </a:r>
            <a:r>
              <a:rPr lang="en-US" dirty="0"/>
              <a:t>CEA , Ca 19-9</a:t>
            </a:r>
          </a:p>
          <a:p>
            <a:r>
              <a:rPr lang="en-US" dirty="0"/>
              <a:t>Prostate ca</a:t>
            </a:r>
            <a:r>
              <a:rPr lang="pl-PL" dirty="0"/>
              <a:t> &gt; PSA</a:t>
            </a:r>
            <a:endParaRPr lang="en-US" dirty="0"/>
          </a:p>
          <a:p>
            <a:r>
              <a:rPr lang="en-US" dirty="0"/>
              <a:t>Medullary thyroid ca</a:t>
            </a:r>
            <a:r>
              <a:rPr lang="pl-PL" dirty="0" err="1"/>
              <a:t>ncer</a:t>
            </a:r>
            <a:r>
              <a:rPr lang="pl-PL" dirty="0"/>
              <a:t> &gt; </a:t>
            </a:r>
            <a:r>
              <a:rPr lang="en-US" dirty="0"/>
              <a:t>calcitonin</a:t>
            </a:r>
          </a:p>
          <a:p>
            <a:r>
              <a:rPr lang="en-US" dirty="0"/>
              <a:t>Ovarian ca</a:t>
            </a:r>
            <a:r>
              <a:rPr lang="pl-PL" dirty="0" err="1"/>
              <a:t>ncer</a:t>
            </a:r>
            <a:r>
              <a:rPr lang="pl-PL" dirty="0"/>
              <a:t> &gt; Ca 125, HE4</a:t>
            </a:r>
            <a:endParaRPr lang="en-US" dirty="0"/>
          </a:p>
          <a:p>
            <a:r>
              <a:rPr lang="en-US" dirty="0"/>
              <a:t>Pancreatic ca</a:t>
            </a:r>
            <a:r>
              <a:rPr lang="pl-PL" dirty="0" err="1"/>
              <a:t>ncer</a:t>
            </a:r>
            <a:r>
              <a:rPr lang="pl-PL" dirty="0"/>
              <a:t> &gt; Ca 19-9</a:t>
            </a:r>
            <a:endParaRPr lang="en-US" dirty="0"/>
          </a:p>
          <a:p>
            <a:r>
              <a:rPr lang="en-US" dirty="0"/>
              <a:t>Gastric ca</a:t>
            </a:r>
            <a:r>
              <a:rPr lang="pl-PL" dirty="0" err="1"/>
              <a:t>ncer</a:t>
            </a:r>
            <a:r>
              <a:rPr lang="pl-PL" dirty="0"/>
              <a:t> &gt; Ca 19-9, CEA</a:t>
            </a:r>
            <a:endParaRPr lang="en-US" dirty="0"/>
          </a:p>
          <a:p>
            <a:r>
              <a:rPr lang="en-US" dirty="0"/>
              <a:t>Hepatocellular ca</a:t>
            </a:r>
            <a:r>
              <a:rPr lang="pl-PL" dirty="0" err="1"/>
              <a:t>ncer</a:t>
            </a:r>
            <a:r>
              <a:rPr lang="pl-PL" dirty="0"/>
              <a:t> &gt; AFP</a:t>
            </a:r>
            <a:endParaRPr lang="en-US" dirty="0"/>
          </a:p>
          <a:p>
            <a:r>
              <a:rPr lang="en-US" dirty="0"/>
              <a:t>Breast ca</a:t>
            </a:r>
            <a:r>
              <a:rPr lang="pl-PL" dirty="0"/>
              <a:t> &gt; Ca 15.3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033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844169"/>
            <a:ext cx="8596668" cy="3880773"/>
          </a:xfrm>
        </p:spPr>
        <p:txBody>
          <a:bodyPr/>
          <a:lstStyle/>
          <a:p>
            <a:pPr lvl="1"/>
            <a:r>
              <a:rPr lang="en-US" dirty="0"/>
              <a:t>Prognostic factor</a:t>
            </a:r>
          </a:p>
          <a:p>
            <a:pPr lvl="1"/>
            <a:r>
              <a:rPr lang="en-US" dirty="0"/>
              <a:t>Predictive factor</a:t>
            </a:r>
          </a:p>
        </p:txBody>
      </p:sp>
    </p:spTree>
    <p:extLst>
      <p:ext uri="{BB962C8B-B14F-4D97-AF65-F5344CB8AC3E}">
        <p14:creationId xmlns:p14="http://schemas.microsoft.com/office/powerpoint/2010/main" val="3173989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506819"/>
            <a:ext cx="8596668" cy="3880773"/>
          </a:xfrm>
        </p:spPr>
        <p:txBody>
          <a:bodyPr/>
          <a:lstStyle/>
          <a:p>
            <a:r>
              <a:rPr lang="en-US" dirty="0"/>
              <a:t>Factors</a:t>
            </a:r>
          </a:p>
          <a:p>
            <a:pPr lvl="1"/>
            <a:r>
              <a:rPr lang="en-US" dirty="0"/>
              <a:t>Prognostic factor tells us about disease</a:t>
            </a:r>
          </a:p>
          <a:p>
            <a:pPr lvl="1"/>
            <a:r>
              <a:rPr lang="en-US" dirty="0"/>
              <a:t>Predictive factor tells us about treatment</a:t>
            </a:r>
          </a:p>
        </p:txBody>
      </p:sp>
    </p:spTree>
    <p:extLst>
      <p:ext uri="{BB962C8B-B14F-4D97-AF65-F5344CB8AC3E}">
        <p14:creationId xmlns:p14="http://schemas.microsoft.com/office/powerpoint/2010/main" val="2882985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Definitions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 (overall survival)</a:t>
            </a:r>
          </a:p>
          <a:p>
            <a:pPr lvl="1"/>
            <a:r>
              <a:rPr lang="en-US" dirty="0"/>
              <a:t>Time from diagnosis to death</a:t>
            </a:r>
          </a:p>
          <a:p>
            <a:r>
              <a:rPr lang="en-US" dirty="0"/>
              <a:t>PFS (progression free survival)</a:t>
            </a:r>
          </a:p>
          <a:p>
            <a:pPr lvl="1"/>
            <a:r>
              <a:rPr lang="en-US" dirty="0"/>
              <a:t>Time from initiation of treatment to progression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death</a:t>
            </a:r>
            <a:endParaRPr lang="en-US" dirty="0"/>
          </a:p>
          <a:p>
            <a:r>
              <a:rPr lang="en-US" dirty="0"/>
              <a:t>1y, 3y, 5y-survival</a:t>
            </a:r>
          </a:p>
          <a:p>
            <a:r>
              <a:rPr lang="en-US" dirty="0"/>
              <a:t>RR (response rate)</a:t>
            </a:r>
          </a:p>
          <a:p>
            <a:pPr lvl="1"/>
            <a:r>
              <a:rPr lang="en-US" dirty="0"/>
              <a:t>RECIST PR+CR</a:t>
            </a:r>
            <a:endParaRPr lang="pl-PL" dirty="0"/>
          </a:p>
          <a:p>
            <a:r>
              <a:rPr lang="en-US" dirty="0"/>
              <a:t>CTC AE (common toxicity criteria of adverse events)</a:t>
            </a:r>
          </a:p>
        </p:txBody>
      </p:sp>
    </p:spTree>
    <p:extLst>
      <p:ext uri="{BB962C8B-B14F-4D97-AF65-F5344CB8AC3E}">
        <p14:creationId xmlns:p14="http://schemas.microsoft.com/office/powerpoint/2010/main" val="277462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CTC AE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6" y="1562826"/>
            <a:ext cx="7265591" cy="4479200"/>
          </a:xfrm>
        </p:spPr>
      </p:pic>
    </p:spTree>
    <p:extLst>
      <p:ext uri="{BB962C8B-B14F-4D97-AF65-F5344CB8AC3E}">
        <p14:creationId xmlns:p14="http://schemas.microsoft.com/office/powerpoint/2010/main" val="754341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CTC AE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554484"/>
            <a:ext cx="8596668" cy="3880773"/>
          </a:xfrm>
        </p:spPr>
        <p:txBody>
          <a:bodyPr/>
          <a:lstStyle/>
          <a:p>
            <a:r>
              <a:rPr lang="pl-PL" dirty="0"/>
              <a:t>G1, G2 – </a:t>
            </a:r>
            <a:r>
              <a:rPr lang="pl-PL" dirty="0" err="1"/>
              <a:t>mild</a:t>
            </a:r>
            <a:endParaRPr lang="pl-PL" dirty="0"/>
          </a:p>
          <a:p>
            <a:r>
              <a:rPr lang="pl-PL" dirty="0"/>
              <a:t>G3, G4 – </a:t>
            </a:r>
            <a:r>
              <a:rPr lang="pl-PL" dirty="0" err="1"/>
              <a:t>severe</a:t>
            </a:r>
            <a:endParaRPr lang="pl-PL" dirty="0"/>
          </a:p>
          <a:p>
            <a:r>
              <a:rPr lang="pl-PL" dirty="0"/>
              <a:t>G5 - </a:t>
            </a:r>
            <a:r>
              <a:rPr lang="pl-PL" dirty="0" err="1"/>
              <a:t>fatal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2898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PS (</a:t>
            </a:r>
            <a:r>
              <a:rPr lang="pl-PL" dirty="0" err="1"/>
              <a:t>Zubrod</a:t>
            </a:r>
            <a:r>
              <a:rPr lang="pl-PL" dirty="0"/>
              <a:t> </a:t>
            </a:r>
            <a:r>
              <a:rPr lang="pl-PL" dirty="0" err="1"/>
              <a:t>scale</a:t>
            </a:r>
            <a:r>
              <a:rPr lang="pl-PL" dirty="0"/>
              <a:t>)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PS0 – </a:t>
            </a:r>
            <a:r>
              <a:rPr lang="pl-PL" dirty="0" err="1"/>
              <a:t>asymptomatic</a:t>
            </a:r>
            <a:endParaRPr lang="pl-PL" dirty="0"/>
          </a:p>
          <a:p>
            <a:r>
              <a:rPr lang="pl-PL" dirty="0"/>
              <a:t>PS1 – </a:t>
            </a:r>
            <a:r>
              <a:rPr lang="pl-PL" dirty="0" err="1"/>
              <a:t>symptomatic</a:t>
            </a:r>
            <a:r>
              <a:rPr lang="pl-PL" dirty="0"/>
              <a:t>, but in </a:t>
            </a:r>
            <a:r>
              <a:rPr lang="pl-PL" dirty="0" err="1"/>
              <a:t>good</a:t>
            </a:r>
            <a:r>
              <a:rPr lang="pl-PL" dirty="0"/>
              <a:t> </a:t>
            </a:r>
            <a:r>
              <a:rPr lang="pl-PL" dirty="0" err="1"/>
              <a:t>condition</a:t>
            </a:r>
            <a:endParaRPr lang="pl-PL" dirty="0"/>
          </a:p>
          <a:p>
            <a:r>
              <a:rPr lang="pl-PL" dirty="0"/>
              <a:t>PS2 -&lt;50% </a:t>
            </a:r>
            <a:r>
              <a:rPr lang="pl-PL" dirty="0" err="1"/>
              <a:t>daytime</a:t>
            </a:r>
            <a:r>
              <a:rPr lang="pl-PL" dirty="0"/>
              <a:t> in </a:t>
            </a:r>
            <a:r>
              <a:rPr lang="pl-PL" dirty="0" err="1"/>
              <a:t>bed</a:t>
            </a:r>
            <a:endParaRPr lang="pl-PL" dirty="0"/>
          </a:p>
          <a:p>
            <a:r>
              <a:rPr lang="pl-PL" dirty="0"/>
              <a:t>PS3 -&gt;50 of </a:t>
            </a:r>
            <a:r>
              <a:rPr lang="pl-PL" dirty="0" err="1"/>
              <a:t>daytime</a:t>
            </a:r>
            <a:r>
              <a:rPr lang="pl-PL" dirty="0"/>
              <a:t> in </a:t>
            </a:r>
            <a:r>
              <a:rPr lang="pl-PL" dirty="0" err="1"/>
              <a:t>bed</a:t>
            </a:r>
            <a:endParaRPr lang="pl-PL" dirty="0"/>
          </a:p>
          <a:p>
            <a:r>
              <a:rPr lang="pl-PL" dirty="0"/>
              <a:t>PS4 – </a:t>
            </a:r>
            <a:r>
              <a:rPr lang="pl-PL" dirty="0" err="1"/>
              <a:t>bedbound</a:t>
            </a:r>
            <a:endParaRPr lang="pl-PL" dirty="0"/>
          </a:p>
          <a:p>
            <a:r>
              <a:rPr lang="pl-PL" dirty="0"/>
              <a:t>PS5- </a:t>
            </a:r>
            <a:r>
              <a:rPr lang="pl-PL" dirty="0" err="1"/>
              <a:t>dead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1139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4620" y="2650501"/>
            <a:ext cx="8596668" cy="3880773"/>
          </a:xfrm>
        </p:spPr>
        <p:txBody>
          <a:bodyPr/>
          <a:lstStyle/>
          <a:p>
            <a:r>
              <a:rPr lang="en-US" dirty="0"/>
              <a:t>NCCN</a:t>
            </a:r>
          </a:p>
          <a:p>
            <a:r>
              <a:rPr lang="en-US" dirty="0"/>
              <a:t>ESMO</a:t>
            </a:r>
          </a:p>
          <a:p>
            <a:r>
              <a:rPr lang="en-US" dirty="0"/>
              <a:t>PUO</a:t>
            </a:r>
          </a:p>
        </p:txBody>
      </p:sp>
    </p:spTree>
    <p:extLst>
      <p:ext uri="{BB962C8B-B14F-4D97-AF65-F5344CB8AC3E}">
        <p14:creationId xmlns:p14="http://schemas.microsoft.com/office/powerpoint/2010/main" val="551244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NCCN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7" y="1301456"/>
            <a:ext cx="6363477" cy="4740569"/>
          </a:xfrm>
        </p:spPr>
      </p:pic>
    </p:spTree>
    <p:extLst>
      <p:ext uri="{BB962C8B-B14F-4D97-AF65-F5344CB8AC3E}">
        <p14:creationId xmlns:p14="http://schemas.microsoft.com/office/powerpoint/2010/main" val="2566326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NCCN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82" y="2044294"/>
            <a:ext cx="6886575" cy="3162300"/>
          </a:xfrm>
        </p:spPr>
      </p:pic>
    </p:spTree>
    <p:extLst>
      <p:ext uri="{BB962C8B-B14F-4D97-AF65-F5344CB8AC3E}">
        <p14:creationId xmlns:p14="http://schemas.microsoft.com/office/powerpoint/2010/main" val="3974045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Workshops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5400796"/>
          </a:xfrm>
        </p:spPr>
        <p:txBody>
          <a:bodyPr>
            <a:normAutofit/>
          </a:bodyPr>
          <a:lstStyle/>
          <a:p>
            <a:r>
              <a:rPr lang="en-US" dirty="0"/>
              <a:t>Chemotherapy related diarrhea </a:t>
            </a:r>
          </a:p>
          <a:p>
            <a:r>
              <a:rPr lang="en-US" dirty="0"/>
              <a:t>Nephrotoxicity and bladder injury</a:t>
            </a:r>
          </a:p>
          <a:p>
            <a:r>
              <a:rPr lang="en-US" dirty="0"/>
              <a:t>Chemotherapy induced nausea and vomiting</a:t>
            </a:r>
          </a:p>
          <a:p>
            <a:r>
              <a:rPr lang="en-US" dirty="0"/>
              <a:t>Der</a:t>
            </a:r>
            <a:r>
              <a:rPr lang="pl-PL" dirty="0"/>
              <a:t>m</a:t>
            </a:r>
            <a:r>
              <a:rPr lang="en-US" dirty="0" err="1"/>
              <a:t>ato</a:t>
            </a:r>
            <a:r>
              <a:rPr lang="pl-PL" dirty="0"/>
              <a:t>-</a:t>
            </a:r>
            <a:r>
              <a:rPr lang="en-US" dirty="0"/>
              <a:t>toxicity (Acne-like rash and secondary skin malignancy  in cancer treatment)</a:t>
            </a:r>
          </a:p>
          <a:p>
            <a:r>
              <a:rPr lang="en-US" dirty="0"/>
              <a:t>Immune-related adverse reaction 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4057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33" y="674703"/>
            <a:ext cx="7358313" cy="5367323"/>
          </a:xfrm>
        </p:spPr>
      </p:pic>
    </p:spTree>
    <p:extLst>
      <p:ext uri="{BB962C8B-B14F-4D97-AF65-F5344CB8AC3E}">
        <p14:creationId xmlns:p14="http://schemas.microsoft.com/office/powerpoint/2010/main" val="2247242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80719" y="2776024"/>
            <a:ext cx="8596668" cy="1320800"/>
          </a:xfrm>
        </p:spPr>
        <p:txBody>
          <a:bodyPr/>
          <a:lstStyle/>
          <a:p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for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time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0298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42BE73-64C5-4370-9D04-081D078B8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Radiotherapy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DBAA0F-333C-4EB4-9598-A6612D79C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518808"/>
            <a:ext cx="8596668" cy="3880773"/>
          </a:xfrm>
        </p:spPr>
        <p:txBody>
          <a:bodyPr/>
          <a:lstStyle/>
          <a:p>
            <a:r>
              <a:rPr lang="pl-PL" dirty="0"/>
              <a:t>Prokocim, Wielicka str. (</a:t>
            </a:r>
            <a:r>
              <a:rPr lang="en-US" dirty="0"/>
              <a:t>University Children’s Hospital of Cracow </a:t>
            </a:r>
            <a:r>
              <a:rPr lang="pl-PL" dirty="0"/>
              <a:t>)</a:t>
            </a:r>
          </a:p>
          <a:p>
            <a:r>
              <a:rPr lang="pl-PL" dirty="0"/>
              <a:t>Sala pod witrażem</a:t>
            </a:r>
          </a:p>
          <a:p>
            <a:pPr lvl="1"/>
            <a:r>
              <a:rPr lang="pl-PL" dirty="0" err="1"/>
              <a:t>Lecture</a:t>
            </a:r>
            <a:r>
              <a:rPr lang="pl-PL" dirty="0"/>
              <a:t> </a:t>
            </a:r>
            <a:r>
              <a:rPr lang="pl-PL" dirty="0" err="1"/>
              <a:t>room</a:t>
            </a:r>
            <a:r>
              <a:rPr lang="pl-PL" dirty="0"/>
              <a:t> </a:t>
            </a:r>
            <a:r>
              <a:rPr lang="pl-PL" dirty="0" err="1"/>
              <a:t>under</a:t>
            </a:r>
            <a:r>
              <a:rPr lang="pl-PL" dirty="0"/>
              <a:t> </a:t>
            </a:r>
            <a:r>
              <a:rPr lang="pl-PL" dirty="0" err="1"/>
              <a:t>stained-glass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418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Exam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400286"/>
            <a:ext cx="8596668" cy="3880773"/>
          </a:xfrm>
        </p:spPr>
        <p:txBody>
          <a:bodyPr/>
          <a:lstStyle/>
          <a:p>
            <a:r>
              <a:rPr lang="en-US" dirty="0"/>
              <a:t>Last day of course</a:t>
            </a:r>
          </a:p>
          <a:p>
            <a:r>
              <a:rPr lang="en-US" dirty="0"/>
              <a:t>50 single answer question</a:t>
            </a:r>
            <a:r>
              <a:rPr lang="pl-PL" dirty="0"/>
              <a:t>s</a:t>
            </a:r>
            <a:r>
              <a:rPr lang="en-US" dirty="0"/>
              <a:t>.</a:t>
            </a:r>
          </a:p>
          <a:p>
            <a:r>
              <a:rPr lang="en-US" dirty="0"/>
              <a:t>Cowered in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200584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91735" y="2784629"/>
            <a:ext cx="8596668" cy="1320800"/>
          </a:xfrm>
        </p:spPr>
        <p:txBody>
          <a:bodyPr/>
          <a:lstStyle/>
          <a:p>
            <a:r>
              <a:rPr lang="en-US" dirty="0"/>
              <a:t>Principles of oncology</a:t>
            </a:r>
          </a:p>
        </p:txBody>
      </p:sp>
    </p:spTree>
    <p:extLst>
      <p:ext uri="{BB962C8B-B14F-4D97-AF65-F5344CB8AC3E}">
        <p14:creationId xmlns:p14="http://schemas.microsoft.com/office/powerpoint/2010/main" val="2516658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pl-PL" dirty="0" err="1"/>
              <a:t>Principles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Oncologist – a simple person</a:t>
            </a:r>
          </a:p>
          <a:p>
            <a:r>
              <a:rPr lang="en-US" dirty="0"/>
              <a:t>3 questions rule</a:t>
            </a:r>
          </a:p>
          <a:p>
            <a:r>
              <a:rPr lang="en-US" dirty="0"/>
              <a:t>1. Is it a cancer?</a:t>
            </a:r>
          </a:p>
          <a:p>
            <a:r>
              <a:rPr lang="en-US" dirty="0"/>
              <a:t>2. What type of cancer (WHERE is primary)?</a:t>
            </a:r>
          </a:p>
          <a:p>
            <a:r>
              <a:rPr lang="en-US" dirty="0"/>
              <a:t>3. What is the intention of treatment?</a:t>
            </a:r>
          </a:p>
          <a:p>
            <a:pPr lvl="1"/>
            <a:r>
              <a:rPr lang="en-US" dirty="0"/>
              <a:t>When to stop/ why not to start the treatment?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55852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964</TotalTime>
  <Words>1093</Words>
  <Application>Microsoft Office PowerPoint</Application>
  <PresentationFormat>Panoramiczny</PresentationFormat>
  <Paragraphs>258</Paragraphs>
  <Slides>51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51</vt:i4>
      </vt:variant>
    </vt:vector>
  </HeadingPairs>
  <TitlesOfParts>
    <vt:vector size="56" baseType="lpstr">
      <vt:lpstr>Arial</vt:lpstr>
      <vt:lpstr>Trebuchet MS</vt:lpstr>
      <vt:lpstr>Wingdings</vt:lpstr>
      <vt:lpstr>Wingdings 3</vt:lpstr>
      <vt:lpstr>Faseta</vt:lpstr>
      <vt:lpstr>Introduction to medical oncology</vt:lpstr>
      <vt:lpstr>Introduction</vt:lpstr>
      <vt:lpstr>Exercises</vt:lpstr>
      <vt:lpstr>SAES</vt:lpstr>
      <vt:lpstr>Workshops</vt:lpstr>
      <vt:lpstr>Radiotherapy</vt:lpstr>
      <vt:lpstr>Exam</vt:lpstr>
      <vt:lpstr>Principles of oncology</vt:lpstr>
      <vt:lpstr>Principles</vt:lpstr>
      <vt:lpstr>Type</vt:lpstr>
      <vt:lpstr>Prezentacja programu PowerPoint</vt:lpstr>
      <vt:lpstr>Prezentacja programu PowerPoint</vt:lpstr>
      <vt:lpstr>Histopathology</vt:lpstr>
      <vt:lpstr>Prezentacja programu PowerPoint</vt:lpstr>
      <vt:lpstr>Staging</vt:lpstr>
      <vt:lpstr>TNM</vt:lpstr>
      <vt:lpstr>Grade</vt:lpstr>
      <vt:lpstr>Prezentacja programu PowerPoint</vt:lpstr>
      <vt:lpstr>Cancer</vt:lpstr>
      <vt:lpstr>Curative</vt:lpstr>
      <vt:lpstr>Palliative</vt:lpstr>
      <vt:lpstr>Cancer</vt:lpstr>
      <vt:lpstr>Cancer</vt:lpstr>
      <vt:lpstr>Principles</vt:lpstr>
      <vt:lpstr>Principles</vt:lpstr>
      <vt:lpstr>Multidiscilinary team</vt:lpstr>
      <vt:lpstr>Oncology</vt:lpstr>
      <vt:lpstr>Medical oncology</vt:lpstr>
      <vt:lpstr>Modalities</vt:lpstr>
      <vt:lpstr>Modalities</vt:lpstr>
      <vt:lpstr>Drugs</vt:lpstr>
      <vt:lpstr>Subjective efficacy index</vt:lpstr>
      <vt:lpstr>Cytotoxic chemotherapy</vt:lpstr>
      <vt:lpstr>Hormonotherapy</vt:lpstr>
      <vt:lpstr>Targeted treatment</vt:lpstr>
      <vt:lpstr>Chemotherapy</vt:lpstr>
      <vt:lpstr>Chemotherapy</vt:lpstr>
      <vt:lpstr>DNR</vt:lpstr>
      <vt:lpstr>Tumor markers</vt:lpstr>
      <vt:lpstr>Tumor markers</vt:lpstr>
      <vt:lpstr>Definitions</vt:lpstr>
      <vt:lpstr>Definitions</vt:lpstr>
      <vt:lpstr>Definitions</vt:lpstr>
      <vt:lpstr>CTC AE</vt:lpstr>
      <vt:lpstr>CTC AE</vt:lpstr>
      <vt:lpstr>PS (Zubrod scale)</vt:lpstr>
      <vt:lpstr>Guidelines</vt:lpstr>
      <vt:lpstr>NCCN</vt:lpstr>
      <vt:lpstr>NCCN</vt:lpstr>
      <vt:lpstr>Prezentacja programu PowerPoint</vt:lpstr>
      <vt:lpstr>Thank you for your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Kamil Konopka</dc:creator>
  <cp:lastModifiedBy>Kamil Konopka</cp:lastModifiedBy>
  <cp:revision>23</cp:revision>
  <dcterms:created xsi:type="dcterms:W3CDTF">2017-02-14T11:17:30Z</dcterms:created>
  <dcterms:modified xsi:type="dcterms:W3CDTF">2017-11-19T09:37:37Z</dcterms:modified>
</cp:coreProperties>
</file>